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2"/>
  </p:notesMasterIdLst>
  <p:sldIdLst>
    <p:sldId id="376" r:id="rId3"/>
    <p:sldId id="447" r:id="rId4"/>
    <p:sldId id="377" r:id="rId5"/>
    <p:sldId id="378" r:id="rId6"/>
    <p:sldId id="379" r:id="rId7"/>
    <p:sldId id="380" r:id="rId8"/>
    <p:sldId id="381" r:id="rId9"/>
    <p:sldId id="382" r:id="rId10"/>
    <p:sldId id="383" r:id="rId11"/>
    <p:sldId id="384" r:id="rId13"/>
    <p:sldId id="385" r:id="rId14"/>
    <p:sldId id="386" r:id="rId15"/>
    <p:sldId id="387" r:id="rId16"/>
    <p:sldId id="388" r:id="rId17"/>
    <p:sldId id="448" r:id="rId18"/>
    <p:sldId id="389" r:id="rId19"/>
    <p:sldId id="390" r:id="rId20"/>
    <p:sldId id="391" r:id="rId21"/>
    <p:sldId id="392" r:id="rId22"/>
    <p:sldId id="393" r:id="rId23"/>
    <p:sldId id="394" r:id="rId24"/>
    <p:sldId id="395" r:id="rId25"/>
    <p:sldId id="396" r:id="rId26"/>
    <p:sldId id="397" r:id="rId27"/>
    <p:sldId id="398" r:id="rId28"/>
    <p:sldId id="450" r:id="rId29"/>
    <p:sldId id="399" r:id="rId30"/>
    <p:sldId id="400" r:id="rId31"/>
    <p:sldId id="401" r:id="rId32"/>
    <p:sldId id="402" r:id="rId33"/>
    <p:sldId id="403" r:id="rId34"/>
    <p:sldId id="404" r:id="rId35"/>
    <p:sldId id="405" r:id="rId36"/>
    <p:sldId id="406" r:id="rId37"/>
    <p:sldId id="407" r:id="rId38"/>
    <p:sldId id="449" r:id="rId39"/>
    <p:sldId id="409" r:id="rId40"/>
    <p:sldId id="410"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423" r:id="rId54"/>
    <p:sldId id="424" r:id="rId55"/>
    <p:sldId id="425" r:id="rId56"/>
    <p:sldId id="426" r:id="rId57"/>
    <p:sldId id="427" r:id="rId58"/>
    <p:sldId id="428" r:id="rId59"/>
    <p:sldId id="429" r:id="rId60"/>
    <p:sldId id="430"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520" r:id="rId74"/>
    <p:sldId id="443" r:id="rId75"/>
    <p:sldId id="444" r:id="rId76"/>
    <p:sldId id="445" r:id="rId77"/>
    <p:sldId id="446" r:id="rId78"/>
  </p:sldIdLst>
  <p:sldSz cx="9144000" cy="6858000" type="screen4x3"/>
  <p:notesSz cx="6858000" cy="9144000"/>
  <p:defaultTextStyle>
    <a:defPPr>
      <a:defRPr lang="zh-CN"/>
    </a:defPPr>
    <a:lvl1pPr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1pPr>
    <a:lvl2pPr marL="457200"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2pPr>
    <a:lvl3pPr marL="914400"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3pPr>
    <a:lvl4pPr marL="1371600"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4pPr>
    <a:lvl5pPr marL="1828800" algn="l" rtl="0" fontAlgn="base">
      <a:spcBef>
        <a:spcPct val="20000"/>
      </a:spcBef>
      <a:spcAft>
        <a:spcPct val="0"/>
      </a:spcAft>
      <a:buChar char="•"/>
      <a:defRPr kern="1200">
        <a:solidFill>
          <a:schemeClr val="tx1"/>
        </a:solidFill>
        <a:latin typeface="Times New Roman" panose="02020603050405020304" pitchFamily="18" charset="0"/>
        <a:ea typeface="SimSun"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SimSun"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SimSun"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SimSun"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SimSun"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DBC5"/>
    <a:srgbClr val="FF0000"/>
    <a:srgbClr val="FF3300"/>
    <a:srgbClr val="FFFF00"/>
    <a:srgbClr val="0000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7" autoAdjust="0"/>
    <p:restoredTop sz="84459" autoAdjust="0"/>
  </p:normalViewPr>
  <p:slideViewPr>
    <p:cSldViewPr>
      <p:cViewPr varScale="1">
        <p:scale>
          <a:sx n="85" d="100"/>
          <a:sy n="85" d="100"/>
        </p:scale>
        <p:origin x="1936" y="168"/>
      </p:cViewPr>
      <p:guideLst>
        <p:guide orient="horz" pos="2160"/>
        <p:guide pos="28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6.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spcBef>
                <a:spcPct val="0"/>
              </a:spcBef>
              <a:buFontTx/>
              <a:buNone/>
              <a:defRPr sz="1200">
                <a:latin typeface="Arial" panose="020B0604020202090204" pitchFamily="34" charset="0"/>
              </a:defRPr>
            </a:lvl1pPr>
          </a:lstStyle>
          <a:p>
            <a:pPr>
              <a:defRPr/>
            </a:pPr>
            <a:endParaRPr lang="en-US" altLang="zh-CN"/>
          </a:p>
        </p:txBody>
      </p:sp>
      <p:sp>
        <p:nvSpPr>
          <p:cNvPr id="12288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90204" pitchFamily="34" charset="0"/>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2288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2288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spcBef>
                <a:spcPct val="0"/>
              </a:spcBef>
              <a:buFontTx/>
              <a:buNone/>
              <a:defRPr sz="1200">
                <a:latin typeface="Arial" panose="020B0604020202090204" pitchFamily="34" charset="0"/>
              </a:defRPr>
            </a:lvl1pPr>
          </a:lstStyle>
          <a:p>
            <a:pPr>
              <a:defRPr/>
            </a:pPr>
            <a:endParaRPr lang="en-US" altLang="zh-CN"/>
          </a:p>
        </p:txBody>
      </p:sp>
      <p:sp>
        <p:nvSpPr>
          <p:cNvPr id="12288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FontTx/>
              <a:buNone/>
              <a:defRPr sz="1200">
                <a:latin typeface="Arial" panose="020B0604020202090204" pitchFamily="34" charset="0"/>
              </a:defRPr>
            </a:lvl1pPr>
          </a:lstStyle>
          <a:p>
            <a:pPr>
              <a:defRPr/>
            </a:pPr>
            <a:fld id="{F66604A4-7987-4D58-B201-E6F4A8866683}"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90204" pitchFamily="34"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aike.baidu.com/view/2949.htm"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google.com.hk/url?sa=t&amp;rct=j&amp;q=Escher+art+%E8%89%BA%E6%9C%AF&amp;source=web&amp;cd=9&amp;ved=0CEoQFjAI&amp;url=http://cghui2013.qj50.wshost.cc/forum.php?mod=viewthread&amp;tid=3196&amp;ei=XkaOUdjhO5CalQWRv4GADA&amp;usg=AFQjCNFIEFurXWmIzkeKbZsc8uOFNv2MDQ&amp;bvm=bv.46340616,d.dGI&amp;cad=rjt"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C5D398A7-7229-7748-B737-9935A15B148A}" type="slidenum">
              <a:rPr lang="en-US" altLang="zh-CN">
                <a:latin typeface="Arial" panose="020B0604020202090204" pitchFamily="34" charset="0"/>
              </a:rPr>
            </a:fld>
            <a:endParaRPr lang="en-US" altLang="zh-CN">
              <a:latin typeface="Arial" panose="020B0604020202090204" pitchFamily="34" charset="0"/>
            </a:endParaRPr>
          </a:p>
        </p:txBody>
      </p:sp>
      <p:sp>
        <p:nvSpPr>
          <p:cNvPr id="76803" name="Rectangle 2"/>
          <p:cNvSpPr>
            <a:spLocks noGrp="1" noRot="1" noChangeAspect="1" noChangeArrowheads="1" noTextEdit="1"/>
          </p:cNvSpPr>
          <p:nvPr>
            <p:ph type="sldImg"/>
          </p:nvPr>
        </p:nvSpPr>
        <p:spPr/>
      </p:sp>
      <p:sp>
        <p:nvSpPr>
          <p:cNvPr id="76804"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endParaRPr lang="en-US" altLang="zh-CN">
              <a:ea typeface="SimSun" pitchFamily="2" charset="-122"/>
            </a:endParaRPr>
          </a:p>
          <a:p>
            <a:pPr eaLnBrk="1" hangingPunct="1"/>
            <a:endParaRPr lang="en-US" altLang="zh-CN">
              <a:ea typeface="SimSun"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B7A215B6-7B92-7843-8BB9-AE41DA9E1881}" type="slidenum">
              <a:rPr lang="en-US" altLang="zh-CN">
                <a:latin typeface="Arial" panose="020B0604020202090204" pitchFamily="34" charset="0"/>
              </a:rPr>
            </a:fld>
            <a:endParaRPr lang="en-US" altLang="zh-CN">
              <a:latin typeface="Arial" panose="020B0604020202090204" pitchFamily="34" charset="0"/>
            </a:endParaRPr>
          </a:p>
        </p:txBody>
      </p:sp>
      <p:sp>
        <p:nvSpPr>
          <p:cNvPr id="83971" name="Rectangle 2"/>
          <p:cNvSpPr>
            <a:spLocks noGrp="1" noRot="1" noChangeAspect="1" noChangeArrowheads="1" noTextEdit="1"/>
          </p:cNvSpPr>
          <p:nvPr>
            <p:ph type="sldImg"/>
          </p:nvPr>
        </p:nvSpPr>
        <p:spPr/>
      </p:sp>
      <p:sp>
        <p:nvSpPr>
          <p:cNvPr id="839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SimSun" pitchFamily="2" charset="-122"/>
              </a:rPr>
              <a:t>The mispelled words are intentional in this post. We recognize them as a whole, and will not exactly recognize the isolated words</a:t>
            </a:r>
            <a:endParaRPr lang="en-US" altLang="zh-CN">
              <a:ea typeface="SimSun" pitchFamily="2" charset="-122"/>
            </a:endParaRPr>
          </a:p>
          <a:p>
            <a:pPr eaLnBrk="1" hangingPunct="1"/>
            <a:r>
              <a:rPr lang="en-US" altLang="zh-CN">
                <a:ea typeface="SimSun" pitchFamily="2" charset="-122"/>
              </a:rPr>
              <a:t>phaonmneal</a:t>
            </a:r>
            <a:endParaRPr lang="en-US" altLang="zh-CN">
              <a:ea typeface="SimSun"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D41EE897-692B-8D42-B1A7-F706141DA4E5}" type="slidenum">
              <a:rPr lang="en-US" altLang="zh-CN">
                <a:latin typeface="Arial" panose="020B0604020202090204" pitchFamily="34" charset="0"/>
              </a:rPr>
            </a:fld>
            <a:endParaRPr lang="en-US" altLang="zh-CN">
              <a:latin typeface="Arial" panose="020B0604020202090204" pitchFamily="34" charset="0"/>
            </a:endParaRPr>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zh-CN" altLang="en-US">
                <a:ea typeface="SimSun" pitchFamily="2" charset="-122"/>
              </a:rPr>
              <a:t>手机设备的兴起也带动了手机键盘领域的设计革新。</a:t>
            </a:r>
            <a:endParaRPr lang="zh-CN" altLang="en-US">
              <a:ea typeface="SimSun" pitchFamily="2" charset="-122"/>
            </a:endParaRPr>
          </a:p>
          <a:p>
            <a:pPr eaLnBrk="1" hangingPunct="1"/>
            <a:r>
              <a:rPr lang="en-US" altLang="zh-CN">
                <a:ea typeface="SimSun" pitchFamily="2" charset="-122"/>
              </a:rPr>
              <a:t>2012</a:t>
            </a:r>
            <a:r>
              <a:rPr lang="zh-CN" altLang="en-US">
                <a:ea typeface="SimSun" pitchFamily="2" charset="-122"/>
              </a:rPr>
              <a:t>年</a:t>
            </a:r>
            <a:r>
              <a:rPr lang="en-US" altLang="zh-CN">
                <a:ea typeface="SimSun" pitchFamily="2" charset="-122"/>
              </a:rPr>
              <a:t>4</a:t>
            </a:r>
            <a:r>
              <a:rPr lang="zh-CN" altLang="en-US">
                <a:ea typeface="SimSun" pitchFamily="2" charset="-122"/>
              </a:rPr>
              <a:t>月，日本厂商 </a:t>
            </a:r>
            <a:r>
              <a:rPr lang="en-US" altLang="zh-CN">
                <a:ea typeface="SimSun" pitchFamily="2" charset="-122"/>
              </a:rPr>
              <a:t>Elecom </a:t>
            </a:r>
            <a:r>
              <a:rPr lang="zh-CN" altLang="en-US">
                <a:ea typeface="SimSun" pitchFamily="2" charset="-122"/>
              </a:rPr>
              <a:t>为 </a:t>
            </a:r>
            <a:r>
              <a:rPr lang="en-US" altLang="zh-CN">
                <a:ea typeface="SimSun" pitchFamily="2" charset="-122"/>
              </a:rPr>
              <a:t>iOS </a:t>
            </a:r>
            <a:r>
              <a:rPr lang="zh-CN" altLang="en-US">
                <a:ea typeface="SimSun" pitchFamily="2" charset="-122"/>
              </a:rPr>
              <a:t>及 </a:t>
            </a:r>
            <a:r>
              <a:rPr lang="en-US" altLang="zh-CN">
                <a:ea typeface="SimSun" pitchFamily="2" charset="-122"/>
              </a:rPr>
              <a:t>Android </a:t>
            </a:r>
            <a:r>
              <a:rPr lang="zh-CN" altLang="en-US">
                <a:ea typeface="SimSun" pitchFamily="2" charset="-122"/>
              </a:rPr>
              <a:t>设备斥地了一款“激光投影键盘”（产物编号 </a:t>
            </a:r>
            <a:r>
              <a:rPr lang="en-US" altLang="zh-CN">
                <a:ea typeface="SimSun" pitchFamily="2" charset="-122"/>
              </a:rPr>
              <a:t>TK-PBL042BK</a:t>
            </a:r>
            <a:r>
              <a:rPr lang="zh-CN" altLang="en-US">
                <a:ea typeface="SimSun" pitchFamily="2" charset="-122"/>
              </a:rPr>
              <a:t>）。而且在间隔设备几米开外的处所摹拟还是可以正常操作。从上面的先容来看，这款激光投影键盘对泛泛泛泛常常打字的伴侣来讲必定有不小的吸引力。不过，这个比通俗蓝牙键盘拉风无数倍的配件实在是价格不菲，官方给出的价格是 </a:t>
            </a:r>
            <a:r>
              <a:rPr lang="en-US" altLang="zh-CN">
                <a:ea typeface="SimSun" pitchFamily="2" charset="-122"/>
              </a:rPr>
              <a:t>348 </a:t>
            </a:r>
            <a:r>
              <a:rPr lang="zh-CN" altLang="en-US">
                <a:ea typeface="SimSun" pitchFamily="2" charset="-122"/>
              </a:rPr>
              <a:t>美元（约合 </a:t>
            </a:r>
            <a:r>
              <a:rPr lang="en-US" altLang="zh-CN">
                <a:ea typeface="SimSun" pitchFamily="2" charset="-122"/>
              </a:rPr>
              <a:t>2200 </a:t>
            </a:r>
            <a:r>
              <a:rPr lang="zh-CN" altLang="en-US">
                <a:ea typeface="SimSun" pitchFamily="2" charset="-122"/>
              </a:rPr>
              <a:t>国民币）。</a:t>
            </a:r>
            <a:endParaRPr lang="zh-CN" altLang="en-US">
              <a:ea typeface="SimSun"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80327914-BEB3-CC4D-B176-467F8876989B}" type="slidenum">
              <a:rPr lang="en-US" altLang="zh-CN">
                <a:latin typeface="Arial" panose="020B0604020202090204" pitchFamily="34" charset="0"/>
              </a:rPr>
            </a:fld>
            <a:endParaRPr lang="en-US" altLang="zh-CN">
              <a:latin typeface="Arial" panose="020B0604020202090204" pitchFamily="34" charset="0"/>
            </a:endParaRPr>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zh-CN" altLang="en-US">
                <a:ea typeface="SimSun" pitchFamily="2" charset="-122"/>
              </a:rPr>
              <a:t>触摸屏的一个应用领域：电脑游戏</a:t>
            </a:r>
            <a:endParaRPr lang="zh-CN" altLang="en-US">
              <a:ea typeface="SimSun"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706C449B-7FD0-B141-8D33-BA82AA9B3F60}" type="slidenum">
              <a:rPr lang="en-US" altLang="zh-CN">
                <a:latin typeface="Arial" panose="020B0604020202090204" pitchFamily="34" charset="0"/>
              </a:rPr>
            </a:fld>
            <a:endParaRPr lang="en-US" altLang="zh-CN">
              <a:latin typeface="Arial" panose="020B0604020202090204" pitchFamily="34" charset="0"/>
            </a:endParaRPr>
          </a:p>
        </p:txBody>
      </p:sp>
      <p:sp>
        <p:nvSpPr>
          <p:cNvPr id="87043" name="Rectangle 2"/>
          <p:cNvSpPr>
            <a:spLocks noGrp="1" noRot="1" noChangeAspect="1" noChangeArrowheads="1" noTextEdit="1"/>
          </p:cNvSpPr>
          <p:nvPr>
            <p:ph type="sldImg"/>
          </p:nvPr>
        </p:nvSpPr>
        <p:spPr/>
      </p:sp>
      <p:sp>
        <p:nvSpPr>
          <p:cNvPr id="87044"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SimSun" pitchFamily="2" charset="-122"/>
              </a:rPr>
              <a:t>CMOS</a:t>
            </a:r>
            <a:r>
              <a:rPr lang="zh-CN" altLang="en-US">
                <a:ea typeface="SimSun" pitchFamily="2" charset="-122"/>
              </a:rPr>
              <a:t>的主要优势在于它在高感光度下的表现要好于</a:t>
            </a:r>
            <a:r>
              <a:rPr lang="en-US" altLang="zh-CN">
                <a:ea typeface="SimSun" pitchFamily="2" charset="-122"/>
              </a:rPr>
              <a:t>CCD</a:t>
            </a:r>
            <a:r>
              <a:rPr lang="zh-CN" altLang="en-US">
                <a:ea typeface="SimSun" pitchFamily="2" charset="-122"/>
              </a:rPr>
              <a:t>，且其读取速度也更快，因此特别适合高性能的单反相机使用 </a:t>
            </a:r>
            <a:endParaRPr lang="zh-CN" altLang="en-US">
              <a:ea typeface="SimSun"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627603A2-0E8E-0343-A5E3-C3EFC946E113}" type="slidenum">
              <a:rPr lang="en-US" altLang="zh-CN">
                <a:latin typeface="Arial" panose="020B0604020202090204" pitchFamily="34" charset="0"/>
              </a:rPr>
            </a:fld>
            <a:endParaRPr lang="en-US" altLang="zh-CN">
              <a:latin typeface="Arial" panose="020B0604020202090204" pitchFamily="34" charset="0"/>
            </a:endParaRPr>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SimSun" pitchFamily="2" charset="-122"/>
              </a:rPr>
              <a:t>LED</a:t>
            </a:r>
            <a:r>
              <a:rPr lang="zh-CN" altLang="en-US">
                <a:ea typeface="SimSun" pitchFamily="2" charset="-122"/>
              </a:rPr>
              <a:t>显示器在北京奥运开幕式中的应用 </a:t>
            </a:r>
            <a:endParaRPr lang="zh-CN" altLang="en-US">
              <a:ea typeface="SimSun"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p:sp>
      <p:sp>
        <p:nvSpPr>
          <p:cNvPr id="8909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ea typeface="SimSun" pitchFamily="2" charset="-122"/>
            </a:endParaRPr>
          </a:p>
        </p:txBody>
      </p:sp>
      <p:sp>
        <p:nvSpPr>
          <p:cNvPr id="8909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AF3AD79C-25CF-6F40-8A3A-61109393828C}" type="slidenum">
              <a:rPr lang="en-US" altLang="zh-CN">
                <a:latin typeface="Arial" panose="020B0604020202090204" pitchFamily="34" charset="0"/>
              </a:rPr>
            </a:fld>
            <a:endParaRPr lang="en-US" altLang="zh-CN">
              <a:latin typeface="Arial" panose="020B060402020209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6AE4D3D8-C512-9C48-A954-AE8684DB2DE7}" type="slidenum">
              <a:rPr lang="en-US" altLang="zh-CN">
                <a:latin typeface="Arial" panose="020B0604020202090204" pitchFamily="34" charset="0"/>
              </a:rPr>
            </a:fld>
            <a:endParaRPr lang="en-US" altLang="zh-CN">
              <a:latin typeface="Arial" panose="020B0604020202090204" pitchFamily="34" charset="0"/>
            </a:endParaRPr>
          </a:p>
        </p:txBody>
      </p:sp>
      <p:sp>
        <p:nvSpPr>
          <p:cNvPr id="77827" name="Rectangle 2"/>
          <p:cNvSpPr>
            <a:spLocks noGrp="1" noRot="1" noChangeAspect="1" noChangeArrowheads="1" noTextEdit="1"/>
          </p:cNvSpPr>
          <p:nvPr>
            <p:ph type="sldImg"/>
          </p:nvPr>
        </p:nvSpPr>
        <p:spPr/>
      </p:sp>
      <p:sp>
        <p:nvSpPr>
          <p:cNvPr id="7782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SimSun" pitchFamily="2" charset="-122"/>
              </a:rPr>
              <a:t>MacPaint</a:t>
            </a:r>
            <a:r>
              <a:rPr lang="zh-CN" altLang="en-US">
                <a:ea typeface="SimSun" pitchFamily="2" charset="-122"/>
              </a:rPr>
              <a:t>，最早的直接操纵界面</a:t>
            </a:r>
            <a:endParaRPr lang="zh-CN" altLang="en-US">
              <a:ea typeface="SimSun"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4961EB55-8FDF-594A-BACA-7A14B08AF8DB}" type="slidenum">
              <a:rPr lang="en-US" altLang="zh-CN">
                <a:latin typeface="Arial" panose="020B0604020202090204" pitchFamily="34" charset="0"/>
              </a:rPr>
            </a:fld>
            <a:endParaRPr lang="en-US" altLang="zh-CN">
              <a:latin typeface="Arial" panose="020B0604020202090204" pitchFamily="34" charset="0"/>
            </a:endParaRPr>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zh-CN" altLang="en-US" dirty="0">
                <a:ea typeface="SimSun" pitchFamily="2" charset="-122"/>
              </a:rPr>
              <a:t>讲述</a:t>
            </a:r>
            <a:r>
              <a:rPr lang="en-US" altLang="zh-CN" dirty="0">
                <a:ea typeface="SimSun" pitchFamily="2" charset="-122"/>
              </a:rPr>
              <a:t>Apple</a:t>
            </a:r>
            <a:r>
              <a:rPr lang="zh-CN" altLang="en-US" dirty="0">
                <a:ea typeface="SimSun" pitchFamily="2" charset="-122"/>
              </a:rPr>
              <a:t>最初的回收站</a:t>
            </a:r>
            <a:endParaRPr lang="zh-CN" altLang="en-US" dirty="0">
              <a:ea typeface="SimSun" pitchFamily="2" charset="-122"/>
            </a:endParaRPr>
          </a:p>
          <a:p>
            <a:pPr eaLnBrk="1" hangingPunct="1"/>
            <a:r>
              <a:rPr lang="zh-CN" altLang="en-US" dirty="0">
                <a:ea typeface="SimSun" pitchFamily="2" charset="-122"/>
              </a:rPr>
              <a:t>比如说，</a:t>
            </a:r>
            <a:r>
              <a:rPr lang="en-US" altLang="zh-CN" dirty="0">
                <a:ea typeface="SimSun" pitchFamily="2" charset="-122"/>
              </a:rPr>
              <a:t>Mac OSX </a:t>
            </a:r>
            <a:r>
              <a:rPr lang="zh-CN" altLang="en-US" dirty="0">
                <a:ea typeface="SimSun" pitchFamily="2" charset="-122"/>
              </a:rPr>
              <a:t>使用文件夹的隐喻表示储存文档的概念；用户可以整理他的硬盘，就和整理自己的档案柜一样。另一个例子是</a:t>
            </a:r>
            <a:r>
              <a:rPr lang="en-US" altLang="zh-CN" dirty="0">
                <a:ea typeface="SimSun" pitchFamily="2" charset="-122"/>
              </a:rPr>
              <a:t>iTunes</a:t>
            </a:r>
            <a:r>
              <a:rPr lang="zh-CN" altLang="en-US" dirty="0">
                <a:ea typeface="SimSun" pitchFamily="2" charset="-122"/>
              </a:rPr>
              <a:t>的播放列表和</a:t>
            </a:r>
            <a:r>
              <a:rPr lang="en-US" altLang="zh-CN" dirty="0">
                <a:ea typeface="SimSun" pitchFamily="2" charset="-122"/>
              </a:rPr>
              <a:t>iPhoto</a:t>
            </a:r>
            <a:r>
              <a:rPr lang="zh-CN" altLang="en-US" dirty="0">
                <a:ea typeface="SimSun" pitchFamily="2" charset="-122"/>
              </a:rPr>
              <a:t>的相册，它们就像现实世界里的音乐播放列表和相册一样。 </a:t>
            </a:r>
            <a:endParaRPr lang="zh-CN" altLang="en-US" dirty="0">
              <a:ea typeface="SimSun" pitchFamily="2" charset="-122"/>
            </a:endParaRPr>
          </a:p>
          <a:p>
            <a:pPr eaLnBrk="1" hangingPunct="1"/>
            <a:endParaRPr lang="en-US" altLang="zh-CN" dirty="0">
              <a:ea typeface="SimSun"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A06F9794-3F47-9341-B7A3-654EF194B48C}" type="slidenum">
              <a:rPr lang="en-US" altLang="zh-CN">
                <a:latin typeface="Arial" panose="020B0604020202090204" pitchFamily="34" charset="0"/>
              </a:rPr>
            </a:fld>
            <a:endParaRPr lang="en-US" altLang="zh-CN">
              <a:latin typeface="Arial" panose="020B0604020202090204" pitchFamily="34" charset="0"/>
            </a:endParaRPr>
          </a:p>
        </p:txBody>
      </p:sp>
      <p:sp>
        <p:nvSpPr>
          <p:cNvPr id="79875" name="Rectangle 2"/>
          <p:cNvSpPr>
            <a:spLocks noGrp="1" noRot="1" noChangeAspect="1" noChangeArrowheads="1" noTextEdit="1"/>
          </p:cNvSpPr>
          <p:nvPr>
            <p:ph type="sldImg"/>
          </p:nvPr>
        </p:nvSpPr>
        <p:spPr/>
      </p:sp>
      <p:sp>
        <p:nvSpPr>
          <p:cNvPr id="79876"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zh-CN" altLang="en-US" dirty="0">
                <a:ea typeface="SimSun" pitchFamily="2" charset="-122"/>
              </a:rPr>
              <a:t>为了检验一台机器是否能合情理地被说成在思想，</a:t>
            </a:r>
            <a:r>
              <a:rPr lang="zh-CN" altLang="en-US" b="1" dirty="0">
                <a:ea typeface="SimSun" pitchFamily="2" charset="-122"/>
                <a:hlinkClick r:id="rId3"/>
              </a:rPr>
              <a:t>人工智能</a:t>
            </a:r>
            <a:r>
              <a:rPr lang="zh-CN" altLang="en-US" dirty="0">
                <a:ea typeface="SimSun" pitchFamily="2" charset="-122"/>
              </a:rPr>
              <a:t>的始祖</a:t>
            </a:r>
            <a:r>
              <a:rPr lang="zh-CN" altLang="en-US" b="1" dirty="0">
                <a:ea typeface="SimSun" pitchFamily="2" charset="-122"/>
              </a:rPr>
              <a:t>艾伦</a:t>
            </a:r>
            <a:r>
              <a:rPr lang="en-US" altLang="zh-CN" b="1" dirty="0">
                <a:ea typeface="SimSun" pitchFamily="2" charset="-122"/>
              </a:rPr>
              <a:t>•</a:t>
            </a:r>
            <a:r>
              <a:rPr lang="zh-CN" altLang="en-US" b="1" dirty="0">
                <a:ea typeface="SimSun" pitchFamily="2" charset="-122"/>
              </a:rPr>
              <a:t>图灵</a:t>
            </a:r>
            <a:r>
              <a:rPr lang="zh-CN" altLang="en-US" dirty="0">
                <a:ea typeface="SimSun" pitchFamily="2" charset="-122"/>
              </a:rPr>
              <a:t>提 出了一种称作图灵试验的方法。此原则说：被测试的有一个人，另一个是声称自己有人类智力的机器。测试时，测试人与被测试人是分开的，测试人只有通过一些装 置（如键盘）向被测试人问一些问题，这些问题随便是什么问题都可以。问过一些问题后，如果测试人能够正确地分出谁是人谁是机器，那机器就没有通过图灵测 试，如果测试人没有分出谁是机器谁是人，那这个机器就是有人类智能的。目前还没有一台机器能够通过图灵测试，也就是说，计算机的智力与人类相比还差得远 呢。比如自动聊天机器人。同时图灵试验还存在一个问题，如果一个机器具备了“类智能”运算能力，那么通过图灵试验的时间会延长，那么多长时间合适呢，这也 是后继科研人员正在研究的问题。</a:t>
            </a:r>
            <a:endParaRPr lang="zh-CN" altLang="en-US" dirty="0">
              <a:ea typeface="SimSun" pitchFamily="2" charset="-122"/>
            </a:endParaRPr>
          </a:p>
          <a:p>
            <a:pPr eaLnBrk="1" hangingPunct="1"/>
            <a:endParaRPr lang="en-US" altLang="zh-CN" dirty="0">
              <a:ea typeface="SimSun"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Arial" panose="020B0604020202090204" pitchFamily="34" charset="0"/>
                <a:ea typeface="SimSun" pitchFamily="2" charset="-122"/>
                <a:cs typeface="+mn-cs"/>
              </a:rPr>
              <a:t>分布式认知是指认知分布于个体内、个体间、媒介、环境、文化、社会和时间等之中。</a:t>
            </a:r>
            <a:endParaRPr lang="en-US" altLang="zh-CN"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分布式认知的概念</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1</a:t>
            </a:r>
            <a:r>
              <a:rPr lang="zh-CN" altLang="en-US" sz="1200" b="0" i="0" kern="1200" dirty="0">
                <a:solidFill>
                  <a:schemeClr val="tx1"/>
                </a:solidFill>
                <a:effectLst/>
                <a:latin typeface="Arial" panose="020B0604020202090204" pitchFamily="34" charset="0"/>
                <a:ea typeface="SimSun" pitchFamily="2" charset="-122"/>
                <a:cs typeface="+mn-cs"/>
              </a:rPr>
              <a:t>）认知在个体内分布。知识是在脑中非均匀分布的。认知科学和认知神经科学中的一种重要的理论</a:t>
            </a:r>
            <a:r>
              <a:rPr lang="en-US" altLang="zh-CN" sz="1200" b="0" i="0" kern="1200" dirty="0">
                <a:solidFill>
                  <a:schemeClr val="tx1"/>
                </a:solidFill>
                <a:effectLst/>
                <a:latin typeface="Arial" panose="020B0604020202090204" pitchFamily="34" charset="0"/>
                <a:ea typeface="SimSun" pitchFamily="2" charset="-122"/>
                <a:cs typeface="+mn-cs"/>
              </a:rPr>
              <a:t>——</a:t>
            </a:r>
            <a:r>
              <a:rPr lang="zh-CN" altLang="en-US" sz="1200" b="0" i="0" kern="1200" dirty="0">
                <a:solidFill>
                  <a:schemeClr val="tx1"/>
                </a:solidFill>
                <a:effectLst/>
                <a:latin typeface="Arial" panose="020B0604020202090204" pitchFamily="34" charset="0"/>
                <a:ea typeface="SimSun" pitchFamily="2" charset="-122"/>
                <a:cs typeface="+mn-cs"/>
              </a:rPr>
              <a:t>模块说</a:t>
            </a:r>
            <a:r>
              <a:rPr lang="en-US" altLang="zh-CN" sz="1200" b="0" i="0" kern="1200" dirty="0">
                <a:solidFill>
                  <a:schemeClr val="tx1"/>
                </a:solidFill>
                <a:effectLst/>
                <a:latin typeface="Arial" panose="020B0604020202090204" pitchFamily="34" charset="0"/>
                <a:ea typeface="SimSun" pitchFamily="2" charset="-122"/>
                <a:cs typeface="+mn-cs"/>
              </a:rPr>
              <a:t>——</a:t>
            </a:r>
            <a:r>
              <a:rPr lang="zh-CN" altLang="en-US" sz="1200" b="0" i="0" kern="1200" dirty="0">
                <a:solidFill>
                  <a:schemeClr val="tx1"/>
                </a:solidFill>
                <a:effectLst/>
                <a:latin typeface="Arial" panose="020B0604020202090204" pitchFamily="34" charset="0"/>
                <a:ea typeface="SimSun" pitchFamily="2" charset="-122"/>
                <a:cs typeface="+mn-cs"/>
              </a:rPr>
              <a:t>支持这一观点。模块说认为，人脑在结构和功能上都是由高度专门化并相对独立的模块组成，这些模块复杂而巧妙的结合，是实现复杂而精细的认知功能基础。</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2</a:t>
            </a:r>
            <a:r>
              <a:rPr lang="zh-CN" altLang="en-US" sz="1200" b="0" i="0" kern="1200" dirty="0">
                <a:solidFill>
                  <a:schemeClr val="tx1"/>
                </a:solidFill>
                <a:effectLst/>
                <a:latin typeface="Arial" panose="020B0604020202090204" pitchFamily="34" charset="0"/>
                <a:ea typeface="SimSun" pitchFamily="2" charset="-122"/>
                <a:cs typeface="+mn-cs"/>
              </a:rPr>
              <a:t>）认知在媒介中分布。认知活动可以被看成是在媒介间传递表征状态的一种计算过程。其中，媒介可以是内部的（如个体的记忆），也可以是外部的（如地图、图表、计算机数据库等）。</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3</a:t>
            </a:r>
            <a:r>
              <a:rPr lang="zh-CN" altLang="en-US" sz="1200" b="0" i="0" kern="1200" dirty="0">
                <a:solidFill>
                  <a:schemeClr val="tx1"/>
                </a:solidFill>
                <a:effectLst/>
                <a:latin typeface="Arial" panose="020B0604020202090204" pitchFamily="34" charset="0"/>
                <a:ea typeface="SimSun" pitchFamily="2" charset="-122"/>
                <a:cs typeface="+mn-cs"/>
              </a:rPr>
              <a:t>）认知在文化上分布。文化是指规范、模式化的信念、价值、符号、工具等人们所共享的东西。文化是模式化的，但并不是统一的。文化需要在面对面的实地交流中才能被体会或感受到。文化以间接方式影响着认知过程，例如，不同文化背景下人可能具有不同的认知风格。</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4</a:t>
            </a:r>
            <a:r>
              <a:rPr lang="zh-CN" altLang="en-US" sz="1200" b="0" i="0" kern="1200" dirty="0">
                <a:solidFill>
                  <a:schemeClr val="tx1"/>
                </a:solidFill>
                <a:effectLst/>
                <a:latin typeface="Arial" panose="020B0604020202090204" pitchFamily="34" charset="0"/>
                <a:ea typeface="SimSun" pitchFamily="2" charset="-122"/>
                <a:cs typeface="+mn-cs"/>
              </a:rPr>
              <a:t>）认知在社会中分布。在具体情境中（例如在餐厅），记忆、决策等认知活动不仅分布于工具（菜单、椅子和桌子的布置、桌号）中，而且分布于规则（例如，就餐后离开餐厅前付账等）中，分布于负责着不同性质工作的人（例如，是服务员，而不是洗碗工，负责餐厅内就餐的各项事务）中。</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5</a:t>
            </a:r>
            <a:r>
              <a:rPr lang="zh-CN" altLang="en-US" sz="1200" b="0" i="0" kern="1200" dirty="0">
                <a:solidFill>
                  <a:schemeClr val="tx1"/>
                </a:solidFill>
                <a:effectLst/>
                <a:latin typeface="Arial" panose="020B0604020202090204" pitchFamily="34" charset="0"/>
                <a:ea typeface="SimSun" pitchFamily="2" charset="-122"/>
                <a:cs typeface="+mn-cs"/>
              </a:rPr>
              <a:t>）认知在时间上分布。认知横向分布于每个认知主体特有的时间维度上，纵向分布于特定认知主体的过去、现在和未来。例如，成人常常根据他们自己过去的或文化上的经验来解释儿童的一些行为。</a:t>
            </a:r>
            <a:endParaRPr lang="zh-CN" altLang="en-US" sz="1200" b="0" i="0" kern="1200" dirty="0">
              <a:solidFill>
                <a:schemeClr val="tx1"/>
              </a:solidFill>
              <a:effectLst/>
              <a:latin typeface="Arial" panose="020B0604020202090204" pitchFamily="34" charset="0"/>
              <a:ea typeface="SimSun" pitchFamily="2" charset="-122"/>
              <a:cs typeface="+mn-cs"/>
            </a:endParaRPr>
          </a:p>
          <a:p>
            <a:endParaRPr lang="en-US" dirty="0"/>
          </a:p>
        </p:txBody>
      </p:sp>
      <p:sp>
        <p:nvSpPr>
          <p:cNvPr id="4" name="Slide Number Placeholder 3"/>
          <p:cNvSpPr>
            <a:spLocks noGrp="1"/>
          </p:cNvSpPr>
          <p:nvPr>
            <p:ph type="sldNum" sz="quarter" idx="10"/>
          </p:nvPr>
        </p:nvSpPr>
        <p:spPr/>
        <p:txBody>
          <a:bodyPr/>
          <a:lstStyle/>
          <a:p>
            <a:pPr>
              <a:defRPr/>
            </a:pPr>
            <a:fld id="{F66604A4-7987-4D58-B201-E6F4A8866683}"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Arial" panose="020B0604020202090204" pitchFamily="34" charset="0"/>
                <a:ea typeface="SimSun" pitchFamily="2" charset="-122"/>
                <a:cs typeface="+mn-cs"/>
              </a:rPr>
              <a:t>分布式认知是指认知分布于个体内、个体间、媒介、环境、文化、社会和时间等之中。</a:t>
            </a:r>
            <a:endParaRPr lang="en-US" altLang="zh-CN"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分布式认知的概念</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1</a:t>
            </a:r>
            <a:r>
              <a:rPr lang="zh-CN" altLang="en-US" sz="1200" b="0" i="0" kern="1200" dirty="0">
                <a:solidFill>
                  <a:schemeClr val="tx1"/>
                </a:solidFill>
                <a:effectLst/>
                <a:latin typeface="Arial" panose="020B0604020202090204" pitchFamily="34" charset="0"/>
                <a:ea typeface="SimSun" pitchFamily="2" charset="-122"/>
                <a:cs typeface="+mn-cs"/>
              </a:rPr>
              <a:t>）认知在个体内分布。知识是在脑中非均匀分布的。认知科学和认知神经科学中的一种重要的理论</a:t>
            </a:r>
            <a:r>
              <a:rPr lang="en-US" altLang="zh-CN" sz="1200" b="0" i="0" kern="1200" dirty="0">
                <a:solidFill>
                  <a:schemeClr val="tx1"/>
                </a:solidFill>
                <a:effectLst/>
                <a:latin typeface="Arial" panose="020B0604020202090204" pitchFamily="34" charset="0"/>
                <a:ea typeface="SimSun" pitchFamily="2" charset="-122"/>
                <a:cs typeface="+mn-cs"/>
              </a:rPr>
              <a:t>——</a:t>
            </a:r>
            <a:r>
              <a:rPr lang="zh-CN" altLang="en-US" sz="1200" b="0" i="0" kern="1200" dirty="0">
                <a:solidFill>
                  <a:schemeClr val="tx1"/>
                </a:solidFill>
                <a:effectLst/>
                <a:latin typeface="Arial" panose="020B0604020202090204" pitchFamily="34" charset="0"/>
                <a:ea typeface="SimSun" pitchFamily="2" charset="-122"/>
                <a:cs typeface="+mn-cs"/>
              </a:rPr>
              <a:t>模块说</a:t>
            </a:r>
            <a:r>
              <a:rPr lang="en-US" altLang="zh-CN" sz="1200" b="0" i="0" kern="1200" dirty="0">
                <a:solidFill>
                  <a:schemeClr val="tx1"/>
                </a:solidFill>
                <a:effectLst/>
                <a:latin typeface="Arial" panose="020B0604020202090204" pitchFamily="34" charset="0"/>
                <a:ea typeface="SimSun" pitchFamily="2" charset="-122"/>
                <a:cs typeface="+mn-cs"/>
              </a:rPr>
              <a:t>——</a:t>
            </a:r>
            <a:r>
              <a:rPr lang="zh-CN" altLang="en-US" sz="1200" b="0" i="0" kern="1200" dirty="0">
                <a:solidFill>
                  <a:schemeClr val="tx1"/>
                </a:solidFill>
                <a:effectLst/>
                <a:latin typeface="Arial" panose="020B0604020202090204" pitchFamily="34" charset="0"/>
                <a:ea typeface="SimSun" pitchFamily="2" charset="-122"/>
                <a:cs typeface="+mn-cs"/>
              </a:rPr>
              <a:t>支持这一观点。模块说认为，人脑在结构和功能上都是由高度专门化并相对独立的模块组成，这些模块复杂而巧妙的结合，是实现复杂而精细的认知功能基础。</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2</a:t>
            </a:r>
            <a:r>
              <a:rPr lang="zh-CN" altLang="en-US" sz="1200" b="0" i="0" kern="1200" dirty="0">
                <a:solidFill>
                  <a:schemeClr val="tx1"/>
                </a:solidFill>
                <a:effectLst/>
                <a:latin typeface="Arial" panose="020B0604020202090204" pitchFamily="34" charset="0"/>
                <a:ea typeface="SimSun" pitchFamily="2" charset="-122"/>
                <a:cs typeface="+mn-cs"/>
              </a:rPr>
              <a:t>）认知在媒介中分布。认知活动可以被看成是在媒介间传递表征状态的一种计算过程。其中，媒介可以是内部的（如个体的记忆），也可以是外部的（如地图、图表、计算机数据库等）。</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3</a:t>
            </a:r>
            <a:r>
              <a:rPr lang="zh-CN" altLang="en-US" sz="1200" b="0" i="0" kern="1200" dirty="0">
                <a:solidFill>
                  <a:schemeClr val="tx1"/>
                </a:solidFill>
                <a:effectLst/>
                <a:latin typeface="Arial" panose="020B0604020202090204" pitchFamily="34" charset="0"/>
                <a:ea typeface="SimSun" pitchFamily="2" charset="-122"/>
                <a:cs typeface="+mn-cs"/>
              </a:rPr>
              <a:t>）认知在文化上分布。文化是指规范、模式化的信念、价值、符号、工具等人们所共享的东西。文化是模式化的，但并不是统一的。文化需要在面对面的实地交流中才能被体会或感受到。文化以间接方式影响着认知过程，例如，不同文化背景下人可能具有不同的认知风格。</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4</a:t>
            </a:r>
            <a:r>
              <a:rPr lang="zh-CN" altLang="en-US" sz="1200" b="0" i="0" kern="1200" dirty="0">
                <a:solidFill>
                  <a:schemeClr val="tx1"/>
                </a:solidFill>
                <a:effectLst/>
                <a:latin typeface="Arial" panose="020B0604020202090204" pitchFamily="34" charset="0"/>
                <a:ea typeface="SimSun" pitchFamily="2" charset="-122"/>
                <a:cs typeface="+mn-cs"/>
              </a:rPr>
              <a:t>）认知在社会中分布。在具体情境中（例如在餐厅），记忆、决策等认知活动不仅分布于工具（菜单、椅子和桌子的布置、桌号）中，而且分布于规则（例如，就餐后离开餐厅前付账等）中，分布于负责着不同性质工作的人（例如，是服务员，而不是洗碗工，负责餐厅内就餐的各项事务）中。</a:t>
            </a:r>
            <a:endParaRPr lang="zh-CN" altLang="en-US" sz="1200" b="0" i="0" kern="1200" dirty="0">
              <a:solidFill>
                <a:schemeClr val="tx1"/>
              </a:solidFill>
              <a:effectLst/>
              <a:latin typeface="Arial" panose="020B0604020202090204" pitchFamily="34" charset="0"/>
              <a:ea typeface="SimSun" pitchFamily="2" charset="-122"/>
              <a:cs typeface="+mn-cs"/>
            </a:endParaRPr>
          </a:p>
          <a:p>
            <a:r>
              <a:rPr lang="zh-CN" altLang="en-US" sz="1200" b="0" i="0" kern="1200" dirty="0">
                <a:solidFill>
                  <a:schemeClr val="tx1"/>
                </a:solidFill>
                <a:effectLst/>
                <a:latin typeface="Arial" panose="020B0604020202090204" pitchFamily="34" charset="0"/>
                <a:ea typeface="SimSun" pitchFamily="2" charset="-122"/>
                <a:cs typeface="+mn-cs"/>
              </a:rPr>
              <a:t>（</a:t>
            </a:r>
            <a:r>
              <a:rPr lang="en-US" altLang="zh-CN" sz="1200" b="0" i="0" kern="1200" dirty="0">
                <a:solidFill>
                  <a:schemeClr val="tx1"/>
                </a:solidFill>
                <a:effectLst/>
                <a:latin typeface="Arial" panose="020B0604020202090204" pitchFamily="34" charset="0"/>
                <a:ea typeface="SimSun" pitchFamily="2" charset="-122"/>
                <a:cs typeface="+mn-cs"/>
              </a:rPr>
              <a:t>5</a:t>
            </a:r>
            <a:r>
              <a:rPr lang="zh-CN" altLang="en-US" sz="1200" b="0" i="0" kern="1200" dirty="0">
                <a:solidFill>
                  <a:schemeClr val="tx1"/>
                </a:solidFill>
                <a:effectLst/>
                <a:latin typeface="Arial" panose="020B0604020202090204" pitchFamily="34" charset="0"/>
                <a:ea typeface="SimSun" pitchFamily="2" charset="-122"/>
                <a:cs typeface="+mn-cs"/>
              </a:rPr>
              <a:t>）认知在时间上分布。认知横向分布于每个认知主体特有的时间维度上，纵向分布于特定认知主体的过去、现在和未来。例如，成人常常根据他们自己过去的或文化上的经验来解释儿童的一些行为。</a:t>
            </a:r>
            <a:endParaRPr lang="zh-CN" altLang="en-US" sz="1200" b="0" i="0" kern="1200" dirty="0">
              <a:solidFill>
                <a:schemeClr val="tx1"/>
              </a:solidFill>
              <a:effectLst/>
              <a:latin typeface="Arial" panose="020B0604020202090204" pitchFamily="34" charset="0"/>
              <a:ea typeface="SimSun" pitchFamily="2" charset="-122"/>
              <a:cs typeface="+mn-cs"/>
            </a:endParaRPr>
          </a:p>
          <a:p>
            <a:endParaRPr lang="en-US" dirty="0"/>
          </a:p>
        </p:txBody>
      </p:sp>
      <p:sp>
        <p:nvSpPr>
          <p:cNvPr id="4" name="Slide Number Placeholder 3"/>
          <p:cNvSpPr>
            <a:spLocks noGrp="1"/>
          </p:cNvSpPr>
          <p:nvPr>
            <p:ph type="sldNum" sz="quarter" idx="10"/>
          </p:nvPr>
        </p:nvSpPr>
        <p:spPr/>
        <p:txBody>
          <a:bodyPr/>
          <a:lstStyle/>
          <a:p>
            <a:pPr>
              <a:defRPr/>
            </a:pPr>
            <a:fld id="{F66604A4-7987-4D58-B201-E6F4A8866683}"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p:sp>
      <p:sp>
        <p:nvSpPr>
          <p:cNvPr id="8089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ltLang="zh-CN">
                <a:ea typeface="SimSun" pitchFamily="2" charset="-122"/>
              </a:rPr>
              <a:t>Whole figure is perceived rather than individual parts</a:t>
            </a:r>
            <a:endParaRPr lang="en-US" altLang="zh-CN">
              <a:ea typeface="SimSun" pitchFamily="2" charset="-122"/>
            </a:endParaRPr>
          </a:p>
          <a:p>
            <a:endParaRPr lang="zh-CN" altLang="en-US">
              <a:ea typeface="SimSun" pitchFamily="2" charset="-122"/>
            </a:endParaRPr>
          </a:p>
        </p:txBody>
      </p:sp>
      <p:sp>
        <p:nvSpPr>
          <p:cNvPr id="8090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420C23E9-0612-C448-BBEB-2733A06E3FA2}" type="slidenum">
              <a:rPr lang="en-US" altLang="zh-CN">
                <a:latin typeface="Arial" panose="020B0604020202090204" pitchFamily="34" charset="0"/>
              </a:rPr>
            </a:fld>
            <a:endParaRPr lang="en-US" altLang="zh-CN">
              <a:latin typeface="Arial" panose="020B060402020209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p:sp>
      <p:sp>
        <p:nvSpPr>
          <p:cNvPr id="8192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ea typeface="SimSun" pitchFamily="2" charset="-122"/>
              </a:rPr>
              <a:t>荷兰</a:t>
            </a:r>
            <a:r>
              <a:rPr lang="zh-CN" altLang="en-US">
                <a:ea typeface="SimSun" pitchFamily="2" charset="-122"/>
                <a:hlinkClick r:id="rId3"/>
              </a:rPr>
              <a:t>错觉图形大师</a:t>
            </a:r>
            <a:r>
              <a:rPr lang="en-US" altLang="zh-CN">
                <a:ea typeface="SimSun" pitchFamily="2" charset="-122"/>
                <a:hlinkClick r:id="rId3"/>
              </a:rPr>
              <a:t>M.C.</a:t>
            </a:r>
            <a:r>
              <a:rPr lang="en-US" altLang="zh-CN" u="sng">
                <a:ea typeface="SimSun" pitchFamily="2" charset="-122"/>
                <a:hlinkClick r:id="rId3"/>
              </a:rPr>
              <a:t>Escher</a:t>
            </a:r>
            <a:endParaRPr lang="zh-CN" altLang="en-US">
              <a:ea typeface="SimSun" pitchFamily="2" charset="-122"/>
            </a:endParaRPr>
          </a:p>
          <a:p>
            <a:endParaRPr lang="zh-CN" altLang="en-US">
              <a:ea typeface="SimSun" pitchFamily="2" charset="-122"/>
            </a:endParaRPr>
          </a:p>
        </p:txBody>
      </p:sp>
      <p:sp>
        <p:nvSpPr>
          <p:cNvPr id="8192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AB84DD14-456C-9547-896B-63BC636ED053}" type="slidenum">
              <a:rPr lang="en-US" altLang="zh-CN">
                <a:latin typeface="Arial" panose="020B0604020202090204" pitchFamily="34" charset="0"/>
              </a:rPr>
            </a:fld>
            <a:endParaRPr lang="en-US" altLang="zh-CN">
              <a:latin typeface="Arial" panose="020B060402020209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fld id="{12FAE678-7CC9-B340-A693-EA89B9F0C0C5}" type="slidenum">
              <a:rPr lang="en-US" altLang="zh-CN">
                <a:latin typeface="Arial" panose="020B0604020202090204" pitchFamily="34" charset="0"/>
              </a:rPr>
            </a:fld>
            <a:endParaRPr lang="en-US" altLang="zh-CN">
              <a:latin typeface="Arial" panose="020B0604020202090204" pitchFamily="34" charset="0"/>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zh-CN" altLang="en-US">
                <a:ea typeface="SimSun" pitchFamily="2" charset="-122"/>
              </a:rPr>
              <a:t>联系到记电话号码的方式</a:t>
            </a:r>
            <a:endParaRPr lang="zh-CN" altLang="en-US">
              <a:ea typeface="SimSun"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E1C84BD1-F70F-4342-9874-AF64020E3874}"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CAF8DB59-D1C8-46DE-B275-279383A1ADA5}"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21A90B1C-FC3E-401B-B31E-0A603E3260F3}"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3F00213E-7C0E-45FB-86CC-19A1D3085D44}"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72300" y="44450"/>
            <a:ext cx="2171700" cy="60864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44450"/>
            <a:ext cx="6362700" cy="60864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47D3E468-9879-4EE0-ADD7-5038ABB7F987}"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A5816DE0-7095-4F86-8A08-3151AA898DA0}"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C0F95D58-4C02-453D-AB5D-96F9683E4F81}"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CB07928A-7C2C-4ADC-9A99-997E9BBC8AAF}"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fld id="{F135B661-F37C-49C5-9E5D-8553A8F476A9}" type="datetime1">
              <a:rPr lang="zh-CN" altLang="en-US"/>
            </a:fld>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78B9CB87-ED03-414A-920C-8CBFE63BFE0E}"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fld id="{04AF5259-6F05-417A-8667-5A3B21D2BE5E}" type="datetime1">
              <a:rPr lang="zh-CN" altLang="en-US"/>
            </a:fld>
            <a:endParaRPr lang="en-US" altLang="zh-CN"/>
          </a:p>
        </p:txBody>
      </p:sp>
      <p:sp>
        <p:nvSpPr>
          <p:cNvPr id="6" name="Rectangle 7"/>
          <p:cNvSpPr>
            <a:spLocks noGrp="1" noChangeArrowheads="1"/>
          </p:cNvSpPr>
          <p:nvPr>
            <p:ph type="sldNum" sz="quarter" idx="11"/>
          </p:nvPr>
        </p:nvSpPr>
        <p:spPr/>
        <p:txBody>
          <a:bodyPr/>
          <a:lstStyle>
            <a:lvl1pPr>
              <a:defRPr/>
            </a:lvl1pPr>
          </a:lstStyle>
          <a:p>
            <a:pPr>
              <a:defRPr/>
            </a:pPr>
            <a:fld id="{7E28D276-E44B-48B1-909E-7651BF0907CC}"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fld id="{E4D68021-A299-4B02-9A45-ECE538FA5E43}" type="datetime1">
              <a:rPr lang="zh-CN" altLang="en-US"/>
            </a:fld>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EC591466-34EA-4F6A-A62B-9AA2F33D32E5}"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fld id="{16B006E6-69DE-408E-BB7B-354722E0AFAC}" type="datetime1">
              <a:rPr lang="zh-CN" altLang="en-US"/>
            </a:fld>
            <a:endParaRPr lang="en-US" altLang="zh-CN"/>
          </a:p>
        </p:txBody>
      </p:sp>
      <p:sp>
        <p:nvSpPr>
          <p:cNvPr id="4" name="Rectangle 7"/>
          <p:cNvSpPr>
            <a:spLocks noGrp="1" noChangeArrowheads="1"/>
          </p:cNvSpPr>
          <p:nvPr>
            <p:ph type="sldNum" sz="quarter" idx="11"/>
          </p:nvPr>
        </p:nvSpPr>
        <p:spPr/>
        <p:txBody>
          <a:bodyPr/>
          <a:lstStyle>
            <a:lvl1pPr>
              <a:defRPr/>
            </a:lvl1pPr>
          </a:lstStyle>
          <a:p>
            <a:pPr>
              <a:defRPr/>
            </a:pPr>
            <a:fld id="{679BB5E2-5056-4405-9090-33CBA5AEE23A}"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7B0DCE3E-738F-4EA5-8919-B95ED10FC1D3}" type="datetime1">
              <a:rPr lang="zh-CN" altLang="en-US"/>
            </a:fld>
            <a:endParaRPr lang="en-US" altLang="zh-CN"/>
          </a:p>
        </p:txBody>
      </p:sp>
      <p:sp>
        <p:nvSpPr>
          <p:cNvPr id="3" name="Rectangle 7"/>
          <p:cNvSpPr>
            <a:spLocks noGrp="1" noChangeArrowheads="1"/>
          </p:cNvSpPr>
          <p:nvPr>
            <p:ph type="sldNum" sz="quarter" idx="11"/>
          </p:nvPr>
        </p:nvSpPr>
        <p:spPr/>
        <p:txBody>
          <a:bodyPr/>
          <a:lstStyle>
            <a:lvl1pPr>
              <a:defRPr/>
            </a:lvl1pPr>
          </a:lstStyle>
          <a:p>
            <a:pPr>
              <a:defRPr/>
            </a:pPr>
            <a:fld id="{FA5B57B4-663D-4D8B-A7E0-15EDF2D2AFE1}"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fld id="{BD29880E-D38E-4134-A622-4AF56030C9F2}" type="datetime1">
              <a:rPr lang="zh-CN" altLang="en-US"/>
            </a:fld>
            <a:endParaRPr lang="en-US" altLang="zh-CN"/>
          </a:p>
        </p:txBody>
      </p:sp>
      <p:sp>
        <p:nvSpPr>
          <p:cNvPr id="6" name="Rectangle 7"/>
          <p:cNvSpPr>
            <a:spLocks noGrp="1" noChangeArrowheads="1"/>
          </p:cNvSpPr>
          <p:nvPr>
            <p:ph type="sldNum" sz="quarter" idx="11"/>
          </p:nvPr>
        </p:nvSpPr>
        <p:spPr/>
        <p:txBody>
          <a:bodyPr/>
          <a:lstStyle>
            <a:lvl1pPr>
              <a:defRPr/>
            </a:lvl1pPr>
          </a:lstStyle>
          <a:p>
            <a:pPr>
              <a:defRPr/>
            </a:pPr>
            <a:fld id="{710373E1-195D-4222-9219-1D222136590B}"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fld id="{57D6E02B-6235-4098-8997-39CA163CCC4E}" type="datetime1">
              <a:rPr lang="zh-CN" altLang="en-US"/>
            </a:fld>
            <a:endParaRPr lang="en-US" altLang="zh-CN"/>
          </a:p>
        </p:txBody>
      </p:sp>
      <p:sp>
        <p:nvSpPr>
          <p:cNvPr id="6" name="Rectangle 7"/>
          <p:cNvSpPr>
            <a:spLocks noGrp="1" noChangeArrowheads="1"/>
          </p:cNvSpPr>
          <p:nvPr>
            <p:ph type="sldNum" sz="quarter" idx="11"/>
          </p:nvPr>
        </p:nvSpPr>
        <p:spPr/>
        <p:txBody>
          <a:bodyPr/>
          <a:lstStyle>
            <a:lvl1pPr>
              <a:defRPr/>
            </a:lvl1pPr>
          </a:lstStyle>
          <a:p>
            <a:pPr>
              <a:defRPr/>
            </a:pPr>
            <a:fld id="{5FDF2EFE-1739-4E06-A501-9AA3BB6D252A}"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image" Target="../media/image2.jpe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152400"/>
            <a:ext cx="9144000" cy="6705600"/>
            <a:chOff x="0" y="96"/>
            <a:chExt cx="5760" cy="4224"/>
          </a:xfrm>
        </p:grpSpPr>
        <p:sp>
          <p:nvSpPr>
            <p:cNvPr id="32771" name="Rectangle 3"/>
            <p:cNvSpPr>
              <a:spLocks noChangeArrowheads="1"/>
            </p:cNvSpPr>
            <p:nvPr userDrawn="1"/>
          </p:nvSpPr>
          <p:spPr bwMode="auto">
            <a:xfrm>
              <a:off x="0" y="4080"/>
              <a:ext cx="5760" cy="240"/>
            </a:xfrm>
            <a:prstGeom prst="rect">
              <a:avLst/>
            </a:prstGeom>
            <a:gradFill rotWithShape="0">
              <a:gsLst>
                <a:gs pos="0">
                  <a:schemeClr val="bg1"/>
                </a:gs>
                <a:gs pos="100000">
                  <a:srgbClr val="00297A"/>
                </a:gs>
              </a:gsLst>
              <a:lin ang="0" scaled="1"/>
            </a:gradFill>
            <a:ln w="9525">
              <a:noFill/>
              <a:miter lim="800000"/>
            </a:ln>
            <a:effectLst/>
          </p:spPr>
          <p:txBody>
            <a:bodyPr wrap="none" anchor="ctr"/>
            <a:lstStyle/>
            <a:p>
              <a:pPr algn="r">
                <a:spcBef>
                  <a:spcPct val="0"/>
                </a:spcBef>
                <a:buFontTx/>
                <a:buNone/>
                <a:defRPr/>
              </a:pPr>
              <a:r>
                <a:rPr kumimoji="1" lang="zh-CN" altLang="en-GB">
                  <a:solidFill>
                    <a:srgbClr val="CC0000"/>
                  </a:solidFill>
                  <a:latin typeface="隶书" pitchFamily="49" charset="-122"/>
                  <a:ea typeface="隶书" pitchFamily="49" charset="-122"/>
                </a:rPr>
                <a:t>中国地质大学（武汉）信息工程学院</a:t>
              </a:r>
              <a:endParaRPr kumimoji="1" lang="en-US" altLang="zh-CN">
                <a:solidFill>
                  <a:srgbClr val="CC0000"/>
                </a:solidFill>
                <a:latin typeface="隶书" pitchFamily="49" charset="-122"/>
                <a:ea typeface="隶书" pitchFamily="49" charset="-122"/>
              </a:endParaRPr>
            </a:p>
          </p:txBody>
        </p:sp>
        <p:pic>
          <p:nvPicPr>
            <p:cNvPr id="1032" name="Picture 4" descr="校徽2001"/>
            <p:cNvPicPr>
              <a:picLocks noChangeAspect="1" noChangeArrowheads="1"/>
            </p:cNvPicPr>
            <p:nvPr userDrawn="1"/>
          </p:nvPicPr>
          <p:blipFill>
            <a:blip r:embed="rId13">
              <a:lum bright="70000" contrast="-70000"/>
            </a:blip>
            <a:srcRect/>
            <a:stretch>
              <a:fillRect/>
            </a:stretch>
          </p:blipFill>
          <p:spPr bwMode="auto">
            <a:xfrm>
              <a:off x="5232" y="3600"/>
              <a:ext cx="432" cy="432"/>
            </a:xfrm>
            <a:prstGeom prst="rect">
              <a:avLst/>
            </a:prstGeom>
            <a:noFill/>
            <a:ln w="9525">
              <a:noFill/>
              <a:miter lim="800000"/>
              <a:headEnd/>
              <a:tailEnd/>
            </a:ln>
          </p:spPr>
        </p:pic>
        <p:pic>
          <p:nvPicPr>
            <p:cNvPr id="1033" name="Picture 5" descr="校徽2001"/>
            <p:cNvPicPr>
              <a:picLocks noChangeAspect="1" noChangeArrowheads="1"/>
            </p:cNvPicPr>
            <p:nvPr userDrawn="1"/>
          </p:nvPicPr>
          <p:blipFill>
            <a:blip r:embed="rId14">
              <a:clrChange>
                <a:clrFrom>
                  <a:srgbClr val="FFFFFF"/>
                </a:clrFrom>
                <a:clrTo>
                  <a:srgbClr val="FFFFFF">
                    <a:alpha val="0"/>
                  </a:srgbClr>
                </a:clrTo>
              </a:clrChange>
              <a:lum bright="70000" contrast="-70000"/>
            </a:blip>
            <a:srcRect/>
            <a:stretch>
              <a:fillRect/>
            </a:stretch>
          </p:blipFill>
          <p:spPr bwMode="auto">
            <a:xfrm>
              <a:off x="96" y="96"/>
              <a:ext cx="480" cy="432"/>
            </a:xfrm>
            <a:prstGeom prst="rect">
              <a:avLst/>
            </a:prstGeom>
            <a:noFill/>
            <a:ln w="9525">
              <a:noFill/>
              <a:miter lim="800000"/>
              <a:headEnd/>
              <a:tailEnd/>
            </a:ln>
          </p:spPr>
        </p:pic>
      </p:grpSp>
      <p:sp>
        <p:nvSpPr>
          <p:cNvPr id="32774" name="Rectangle 6"/>
          <p:cNvSpPr>
            <a:spLocks noGrp="1" noChangeArrowheads="1"/>
          </p:cNvSpPr>
          <p:nvPr>
            <p:ph type="dt" sz="half" idx="2"/>
          </p:nvPr>
        </p:nvSpPr>
        <p:spPr bwMode="auto">
          <a:xfrm>
            <a:off x="838200" y="6553200"/>
            <a:ext cx="1600200" cy="3048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400" smtClean="0">
                <a:solidFill>
                  <a:srgbClr val="CC0000"/>
                </a:solidFill>
              </a:defRPr>
            </a:lvl1pPr>
          </a:lstStyle>
          <a:p>
            <a:pPr>
              <a:defRPr/>
            </a:pPr>
            <a:fld id="{6154448F-5649-4D18-8590-9D5E0484187F}" type="datetime1">
              <a:rPr lang="zh-CN" altLang="en-US"/>
            </a:fld>
            <a:endParaRPr lang="en-US" altLang="zh-CN"/>
          </a:p>
        </p:txBody>
      </p:sp>
      <p:sp>
        <p:nvSpPr>
          <p:cNvPr id="32775" name="Rectangle 7"/>
          <p:cNvSpPr>
            <a:spLocks noGrp="1" noChangeArrowheads="1"/>
          </p:cNvSpPr>
          <p:nvPr>
            <p:ph type="sldNum" sz="quarter" idx="4"/>
          </p:nvPr>
        </p:nvSpPr>
        <p:spPr bwMode="auto">
          <a:xfrm>
            <a:off x="2590800" y="6553200"/>
            <a:ext cx="533400" cy="3048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400" smtClean="0">
                <a:solidFill>
                  <a:srgbClr val="CC0000"/>
                </a:solidFill>
              </a:defRPr>
            </a:lvl1pPr>
          </a:lstStyle>
          <a:p>
            <a:pPr>
              <a:defRPr/>
            </a:pPr>
            <a:fld id="{68A3270B-4519-4C35-9561-BBB4BD087D93}" type="slidenum">
              <a:rPr lang="zh-CN" altLang="en-US"/>
            </a:fld>
            <a:endParaRPr lang="en-US" altLang="zh-CN"/>
          </a:p>
        </p:txBody>
      </p:sp>
      <p:sp>
        <p:nvSpPr>
          <p:cNvPr id="1029" name="Rectangle 2"/>
          <p:cNvSpPr>
            <a:spLocks noGrp="1" noChangeArrowheads="1"/>
          </p:cNvSpPr>
          <p:nvPr>
            <p:ph type="title"/>
          </p:nvPr>
        </p:nvSpPr>
        <p:spPr bwMode="auto">
          <a:xfrm>
            <a:off x="914400" y="44450"/>
            <a:ext cx="8229600" cy="69215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单击此处编辑母版标题样式</a:t>
            </a:r>
            <a:endParaRPr lang="zh-CN" altLang="en-US"/>
          </a:p>
        </p:txBody>
      </p:sp>
      <p:sp>
        <p:nvSpPr>
          <p:cNvPr id="1030" name="Rectangle 3"/>
          <p:cNvSpPr>
            <a:spLocks noGrp="1" noChangeArrowheads="1"/>
          </p:cNvSpPr>
          <p:nvPr>
            <p:ph type="body" idx="1"/>
          </p:nvPr>
        </p:nvSpPr>
        <p:spPr bwMode="auto">
          <a:xfrm>
            <a:off x="457200" y="1600200"/>
            <a:ext cx="8229600" cy="4530725"/>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3200" b="1">
          <a:solidFill>
            <a:srgbClr val="0000FF"/>
          </a:solidFill>
          <a:latin typeface="+mj-lt"/>
          <a:ea typeface="+mj-ea"/>
          <a:cs typeface="+mj-cs"/>
        </a:defRPr>
      </a:lvl1pPr>
      <a:lvl2pPr algn="ctr" rtl="0" eaLnBrk="0" fontAlgn="base" hangingPunct="0">
        <a:spcBef>
          <a:spcPct val="0"/>
        </a:spcBef>
        <a:spcAft>
          <a:spcPct val="0"/>
        </a:spcAft>
        <a:defRPr sz="3200" b="1">
          <a:solidFill>
            <a:srgbClr val="0000FF"/>
          </a:solidFill>
          <a:latin typeface="Times New Roman" panose="02020603050405020304" pitchFamily="18" charset="0"/>
          <a:ea typeface="SimSun" pitchFamily="2" charset="-122"/>
        </a:defRPr>
      </a:lvl2pPr>
      <a:lvl3pPr algn="ctr" rtl="0" eaLnBrk="0" fontAlgn="base" hangingPunct="0">
        <a:spcBef>
          <a:spcPct val="0"/>
        </a:spcBef>
        <a:spcAft>
          <a:spcPct val="0"/>
        </a:spcAft>
        <a:defRPr sz="3200" b="1">
          <a:solidFill>
            <a:srgbClr val="0000FF"/>
          </a:solidFill>
          <a:latin typeface="Times New Roman" panose="02020603050405020304" pitchFamily="18" charset="0"/>
          <a:ea typeface="SimSun" pitchFamily="2" charset="-122"/>
        </a:defRPr>
      </a:lvl3pPr>
      <a:lvl4pPr algn="ctr" rtl="0" eaLnBrk="0" fontAlgn="base" hangingPunct="0">
        <a:spcBef>
          <a:spcPct val="0"/>
        </a:spcBef>
        <a:spcAft>
          <a:spcPct val="0"/>
        </a:spcAft>
        <a:defRPr sz="3200" b="1">
          <a:solidFill>
            <a:srgbClr val="0000FF"/>
          </a:solidFill>
          <a:latin typeface="Times New Roman" panose="02020603050405020304" pitchFamily="18" charset="0"/>
          <a:ea typeface="SimSun" pitchFamily="2" charset="-122"/>
        </a:defRPr>
      </a:lvl4pPr>
      <a:lvl5pPr algn="ctr" rtl="0" eaLnBrk="0" fontAlgn="base" hangingPunct="0">
        <a:spcBef>
          <a:spcPct val="0"/>
        </a:spcBef>
        <a:spcAft>
          <a:spcPct val="0"/>
        </a:spcAft>
        <a:defRPr sz="3200" b="1">
          <a:solidFill>
            <a:srgbClr val="0000FF"/>
          </a:solidFill>
          <a:latin typeface="Times New Roman" panose="02020603050405020304" pitchFamily="18" charset="0"/>
          <a:ea typeface="SimSun" pitchFamily="2" charset="-122"/>
        </a:defRPr>
      </a:lvl5pPr>
      <a:lvl6pPr marL="457200" algn="ctr" rtl="0" fontAlgn="base">
        <a:spcBef>
          <a:spcPct val="0"/>
        </a:spcBef>
        <a:spcAft>
          <a:spcPct val="0"/>
        </a:spcAft>
        <a:defRPr sz="3200" b="1">
          <a:solidFill>
            <a:srgbClr val="0000FF"/>
          </a:solidFill>
          <a:latin typeface="Times New Roman" panose="02020603050405020304" pitchFamily="18" charset="0"/>
          <a:ea typeface="SimSun" pitchFamily="2" charset="-122"/>
        </a:defRPr>
      </a:lvl6pPr>
      <a:lvl7pPr marL="914400" algn="ctr" rtl="0" fontAlgn="base">
        <a:spcBef>
          <a:spcPct val="0"/>
        </a:spcBef>
        <a:spcAft>
          <a:spcPct val="0"/>
        </a:spcAft>
        <a:defRPr sz="3200" b="1">
          <a:solidFill>
            <a:srgbClr val="0000FF"/>
          </a:solidFill>
          <a:latin typeface="Times New Roman" panose="02020603050405020304" pitchFamily="18" charset="0"/>
          <a:ea typeface="SimSun" pitchFamily="2" charset="-122"/>
        </a:defRPr>
      </a:lvl7pPr>
      <a:lvl8pPr marL="1371600" algn="ctr" rtl="0" fontAlgn="base">
        <a:spcBef>
          <a:spcPct val="0"/>
        </a:spcBef>
        <a:spcAft>
          <a:spcPct val="0"/>
        </a:spcAft>
        <a:defRPr sz="3200" b="1">
          <a:solidFill>
            <a:srgbClr val="0000FF"/>
          </a:solidFill>
          <a:latin typeface="Times New Roman" panose="02020603050405020304" pitchFamily="18" charset="0"/>
          <a:ea typeface="SimSun" pitchFamily="2" charset="-122"/>
        </a:defRPr>
      </a:lvl8pPr>
      <a:lvl9pPr marL="1828800" algn="ctr" rtl="0" fontAlgn="base">
        <a:spcBef>
          <a:spcPct val="0"/>
        </a:spcBef>
        <a:spcAft>
          <a:spcPct val="0"/>
        </a:spcAft>
        <a:defRPr sz="3200" b="1">
          <a:solidFill>
            <a:srgbClr val="0000FF"/>
          </a:solidFill>
          <a:latin typeface="Times New Roman" panose="02020603050405020304" pitchFamily="18" charset="0"/>
          <a:ea typeface="SimSun" pitchFamily="2" charset="-122"/>
        </a:defRPr>
      </a:lvl9pPr>
    </p:titleStyle>
    <p:bodyStyle>
      <a:lvl1pPr marL="342900" indent="-342900" algn="l" rtl="0" eaLnBrk="0" fontAlgn="base" hangingPunct="0">
        <a:spcBef>
          <a:spcPct val="20000"/>
        </a:spcBef>
        <a:spcAft>
          <a:spcPct val="0"/>
        </a:spcAft>
        <a:buClr>
          <a:srgbClr val="990000"/>
        </a:buClr>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990000"/>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90000"/>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990000"/>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990000"/>
        </a:buClr>
        <a:buChar char="»"/>
        <a:defRPr sz="2000">
          <a:solidFill>
            <a:schemeClr val="tx1"/>
          </a:solidFill>
          <a:latin typeface="+mn-lt"/>
          <a:ea typeface="+mn-ea"/>
        </a:defRPr>
      </a:lvl5pPr>
      <a:lvl6pPr marL="2514600" indent="-228600" algn="l" rtl="0" fontAlgn="base">
        <a:spcBef>
          <a:spcPct val="20000"/>
        </a:spcBef>
        <a:spcAft>
          <a:spcPct val="0"/>
        </a:spcAft>
        <a:buClr>
          <a:srgbClr val="990000"/>
        </a:buClr>
        <a:buChar char="»"/>
        <a:defRPr sz="2000">
          <a:solidFill>
            <a:schemeClr val="tx1"/>
          </a:solidFill>
          <a:latin typeface="+mn-lt"/>
          <a:ea typeface="+mn-ea"/>
        </a:defRPr>
      </a:lvl6pPr>
      <a:lvl7pPr marL="2971800" indent="-228600" algn="l" rtl="0" fontAlgn="base">
        <a:spcBef>
          <a:spcPct val="20000"/>
        </a:spcBef>
        <a:spcAft>
          <a:spcPct val="0"/>
        </a:spcAft>
        <a:buClr>
          <a:srgbClr val="990000"/>
        </a:buClr>
        <a:buChar char="»"/>
        <a:defRPr sz="2000">
          <a:solidFill>
            <a:schemeClr val="tx1"/>
          </a:solidFill>
          <a:latin typeface="+mn-lt"/>
          <a:ea typeface="+mn-ea"/>
        </a:defRPr>
      </a:lvl7pPr>
      <a:lvl8pPr marL="3429000" indent="-228600" algn="l" rtl="0" fontAlgn="base">
        <a:spcBef>
          <a:spcPct val="20000"/>
        </a:spcBef>
        <a:spcAft>
          <a:spcPct val="0"/>
        </a:spcAft>
        <a:buClr>
          <a:srgbClr val="990000"/>
        </a:buClr>
        <a:buChar char="»"/>
        <a:defRPr sz="2000">
          <a:solidFill>
            <a:schemeClr val="tx1"/>
          </a:solidFill>
          <a:latin typeface="+mn-lt"/>
          <a:ea typeface="+mn-ea"/>
        </a:defRPr>
      </a:lvl8pPr>
      <a:lvl9pPr marL="3886200" indent="-228600" algn="l" rtl="0" fontAlgn="base">
        <a:spcBef>
          <a:spcPct val="20000"/>
        </a:spcBef>
        <a:spcAft>
          <a:spcPct val="0"/>
        </a:spcAft>
        <a:buClr>
          <a:srgbClr val="990000"/>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wmf"/><Relationship Id="rId1" Type="http://schemas.openxmlformats.org/officeDocument/2006/relationships/image" Target="../media/image28.wmf"/></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hyperlink" Target="http://en.wikipedia.org/wiki/Image:Kanizsa_triangle.svg"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e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w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wm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wmf"/></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image" Target="../media/image6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7"/>
          <p:cNvSpPr>
            <a:spLocks noChangeArrowheads="1"/>
          </p:cNvSpPr>
          <p:nvPr/>
        </p:nvSpPr>
        <p:spPr bwMode="hidden">
          <a:xfrm>
            <a:off x="0" y="2397125"/>
            <a:ext cx="9144000" cy="1143000"/>
          </a:xfrm>
          <a:prstGeom prst="rect">
            <a:avLst/>
          </a:prstGeom>
          <a:gradFill flip="none" rotWithShape="1">
            <a:gsLst>
              <a:gs pos="0">
                <a:srgbClr val="E1DBC5">
                  <a:shade val="30000"/>
                  <a:satMod val="115000"/>
                </a:srgbClr>
              </a:gs>
              <a:gs pos="33000">
                <a:srgbClr val="E1DBC5">
                  <a:shade val="67500"/>
                  <a:satMod val="115000"/>
                </a:srgbClr>
              </a:gs>
              <a:gs pos="100000">
                <a:srgbClr val="E1DBC5">
                  <a:shade val="100000"/>
                  <a:satMod val="115000"/>
                </a:srgbClr>
              </a:gs>
            </a:gsLst>
            <a:lin ang="0" scaled="1"/>
            <a:tileRect/>
          </a:gradFill>
          <a:ln>
            <a:noFill/>
          </a:ln>
        </p:spPr>
        <p:txBody>
          <a:bodyPr wrap="none"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zh-CN" sz="2400"/>
          </a:p>
        </p:txBody>
      </p:sp>
      <p:pic>
        <p:nvPicPr>
          <p:cNvPr id="3080"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6092825"/>
            <a:ext cx="9117012"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68413"/>
            <a:ext cx="91170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 name="Rectangle 2"/>
          <p:cNvSpPr>
            <a:spLocks noGrp="1" noChangeArrowheads="1"/>
          </p:cNvSpPr>
          <p:nvPr>
            <p:ph type="ctrTitle"/>
          </p:nvPr>
        </p:nvSpPr>
        <p:spPr>
          <a:xfrm>
            <a:off x="684213" y="2311400"/>
            <a:ext cx="7772400" cy="1550988"/>
          </a:xfrm>
          <a:noFill/>
        </p:spPr>
        <p:txBody>
          <a:bodyPr/>
          <a:lstStyle/>
          <a:p>
            <a:r>
              <a:rPr lang="zh-CN" altLang="en-US" dirty="0">
                <a:solidFill>
                  <a:schemeClr val="tx1"/>
                </a:solidFill>
              </a:rPr>
              <a:t>人机交互</a:t>
            </a:r>
            <a:br>
              <a:rPr lang="zh-CN" altLang="en-US" dirty="0">
                <a:solidFill>
                  <a:schemeClr val="tx1"/>
                </a:solidFill>
              </a:rPr>
            </a:br>
            <a:r>
              <a:rPr lang="en-US" altLang="zh-CN" dirty="0">
                <a:solidFill>
                  <a:schemeClr val="tx1"/>
                </a:solidFill>
              </a:rPr>
              <a:t>—— </a:t>
            </a:r>
            <a:r>
              <a:rPr lang="zh-CN" altLang="en-US" dirty="0">
                <a:solidFill>
                  <a:schemeClr val="tx1"/>
                </a:solidFill>
              </a:rPr>
              <a:t>人机交互基础知识</a:t>
            </a:r>
            <a:br>
              <a:rPr lang="zh-CN" altLang="en-US" sz="2800" dirty="0">
                <a:solidFill>
                  <a:schemeClr val="tx1"/>
                </a:solidFill>
              </a:rPr>
            </a:br>
            <a:r>
              <a:rPr lang="zh-CN" altLang="en-US" sz="700" dirty="0"/>
              <a:t>  </a:t>
            </a:r>
            <a:br>
              <a:rPr lang="zh-CN" altLang="en-US" sz="2800" dirty="0"/>
            </a:br>
            <a:endParaRPr lang="zh-CN" altLang="en-US" sz="1600" dirty="0"/>
          </a:p>
        </p:txBody>
      </p:sp>
      <p:sp>
        <p:nvSpPr>
          <p:cNvPr id="3086" name="Rectangle 20"/>
          <p:cNvSpPr>
            <a:spLocks noChangeArrowheads="1"/>
          </p:cNvSpPr>
          <p:nvPr/>
        </p:nvSpPr>
        <p:spPr bwMode="auto">
          <a:xfrm>
            <a:off x="0" y="1096963"/>
            <a:ext cx="9144000" cy="146050"/>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a:t>直接操纵 </a:t>
            </a:r>
            <a:endParaRPr lang="zh-CN" altLang="en-US"/>
          </a:p>
        </p:txBody>
      </p:sp>
      <p:sp>
        <p:nvSpPr>
          <p:cNvPr id="11267" name="Rectangle 3"/>
          <p:cNvSpPr>
            <a:spLocks noGrp="1" noChangeArrowheads="1"/>
          </p:cNvSpPr>
          <p:nvPr>
            <p:ph type="body" idx="1"/>
          </p:nvPr>
        </p:nvSpPr>
        <p:spPr/>
        <p:txBody>
          <a:bodyPr/>
          <a:lstStyle/>
          <a:p>
            <a:r>
              <a:rPr lang="en-US" altLang="zh-CN" dirty="0"/>
              <a:t>Ben </a:t>
            </a:r>
            <a:r>
              <a:rPr lang="en-US" altLang="zh-CN" dirty="0" err="1"/>
              <a:t>Shneiderman</a:t>
            </a:r>
            <a:r>
              <a:rPr lang="zh-CN" altLang="en-US" dirty="0"/>
              <a:t>，</a:t>
            </a:r>
            <a:r>
              <a:rPr lang="en-US" altLang="zh-CN" dirty="0"/>
              <a:t>1982</a:t>
            </a:r>
            <a:endParaRPr lang="en-US" altLang="zh-CN" dirty="0"/>
          </a:p>
          <a:p>
            <a:pPr lvl="1"/>
            <a:r>
              <a:rPr lang="zh-CN" altLang="en-US" dirty="0"/>
              <a:t>用户通过在可视化对象上面进行某些操作来达到执行任务的目的</a:t>
            </a:r>
            <a:endParaRPr lang="zh-CN" altLang="en-US" dirty="0"/>
          </a:p>
          <a:p>
            <a:pPr lvl="1"/>
            <a:endParaRPr lang="zh-CN" altLang="en-US" dirty="0"/>
          </a:p>
          <a:p>
            <a:pPr lvl="1"/>
            <a:r>
              <a:rPr lang="zh-CN" altLang="en-US" dirty="0"/>
              <a:t>展现了真实世界的一种扩展 </a:t>
            </a:r>
            <a:endParaRPr lang="zh-CN" altLang="en-US" dirty="0"/>
          </a:p>
          <a:p>
            <a:pPr lvl="1"/>
            <a:r>
              <a:rPr lang="zh-CN" altLang="en-US" dirty="0"/>
              <a:t>对象和操作一直可见 </a:t>
            </a:r>
            <a:endParaRPr lang="zh-CN" altLang="en-US" dirty="0"/>
          </a:p>
          <a:p>
            <a:pPr lvl="1"/>
            <a:r>
              <a:rPr lang="zh-CN" altLang="en-US" dirty="0"/>
              <a:t>迅速且伴有直观的显示结果的增量操作 </a:t>
            </a:r>
            <a:endParaRPr lang="zh-CN" altLang="en-US" dirty="0"/>
          </a:p>
          <a:p>
            <a:pPr lvl="1"/>
            <a:r>
              <a:rPr lang="zh-CN" altLang="en-US" dirty="0"/>
              <a:t>增量操作可以方便地逆转 </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a:t>直接操纵的三个阶段 </a:t>
            </a:r>
            <a:endParaRPr lang="zh-CN" altLang="en-US"/>
          </a:p>
        </p:txBody>
      </p:sp>
      <p:sp>
        <p:nvSpPr>
          <p:cNvPr id="12291" name="Rectangle 3"/>
          <p:cNvSpPr>
            <a:spLocks noGrp="1" noChangeArrowheads="1"/>
          </p:cNvSpPr>
          <p:nvPr>
            <p:ph type="body" idx="1"/>
          </p:nvPr>
        </p:nvSpPr>
        <p:spPr>
          <a:xfrm>
            <a:off x="468313" y="1484313"/>
            <a:ext cx="8131175" cy="2543175"/>
          </a:xfrm>
        </p:spPr>
        <p:txBody>
          <a:bodyPr/>
          <a:lstStyle/>
          <a:p>
            <a:pPr marL="609600" indent="-609600"/>
            <a:r>
              <a:rPr lang="zh-CN" altLang="en-US" sz="2400"/>
              <a:t>自由阶段</a:t>
            </a:r>
            <a:r>
              <a:rPr lang="en-US" altLang="zh-CN" sz="2400"/>
              <a:t>——</a:t>
            </a:r>
            <a:r>
              <a:rPr lang="zh-CN" altLang="en-US" sz="2400"/>
              <a:t>指用户执行操作前的屏幕视图；</a:t>
            </a:r>
            <a:endParaRPr lang="zh-CN" altLang="en-US" sz="2400"/>
          </a:p>
          <a:p>
            <a:pPr marL="609600" indent="-609600"/>
            <a:r>
              <a:rPr lang="zh-CN" altLang="en-US" sz="2400"/>
              <a:t>捕获阶段</a:t>
            </a:r>
            <a:r>
              <a:rPr lang="en-US" altLang="zh-CN" sz="2400"/>
              <a:t>——</a:t>
            </a:r>
            <a:r>
              <a:rPr lang="zh-CN" altLang="en-US" sz="2400"/>
              <a:t>在用户动作（点击、点击拖拽等）执行过程中屏幕的显示情况；</a:t>
            </a:r>
            <a:endParaRPr lang="zh-CN" altLang="en-US" sz="2400"/>
          </a:p>
          <a:p>
            <a:pPr marL="609600" indent="-609600"/>
            <a:r>
              <a:rPr lang="zh-CN" altLang="en-US" sz="2400"/>
              <a:t>终止阶段</a:t>
            </a:r>
            <a:r>
              <a:rPr lang="en-US" altLang="zh-CN" sz="2400"/>
              <a:t>——</a:t>
            </a:r>
            <a:r>
              <a:rPr lang="zh-CN" altLang="en-US" sz="2400"/>
              <a:t>用户动作执行后屏幕的显示情况。 </a:t>
            </a:r>
            <a:endParaRPr lang="zh-CN" altLang="en-US" sz="2400"/>
          </a:p>
        </p:txBody>
      </p:sp>
      <p:pic>
        <p:nvPicPr>
          <p:cNvPr id="122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3284538"/>
            <a:ext cx="30956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284538"/>
            <a:ext cx="3738563" cy="2501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endParaRPr lang="zh-CN" altLang="zh-CN"/>
          </a:p>
        </p:txBody>
      </p:sp>
      <p:sp>
        <p:nvSpPr>
          <p:cNvPr id="13315" name="Rectangle 3"/>
          <p:cNvSpPr>
            <a:spLocks noGrp="1" noChangeArrowheads="1"/>
          </p:cNvSpPr>
          <p:nvPr>
            <p:ph type="body" idx="1"/>
          </p:nvPr>
        </p:nvSpPr>
        <p:spPr/>
        <p:txBody>
          <a:bodyPr/>
          <a:lstStyle/>
          <a:p>
            <a:r>
              <a:rPr lang="zh-CN" altLang="en-US"/>
              <a:t>优点</a:t>
            </a:r>
            <a:endParaRPr lang="zh-CN" altLang="en-US"/>
          </a:p>
          <a:p>
            <a:pPr lvl="1"/>
            <a:r>
              <a:rPr lang="zh-CN" altLang="en-US"/>
              <a:t>将任务概念可视化，用户可以非常方便地辨别他们；</a:t>
            </a:r>
            <a:endParaRPr lang="zh-CN" altLang="en-US"/>
          </a:p>
          <a:p>
            <a:pPr lvl="1"/>
            <a:r>
              <a:rPr lang="zh-CN" altLang="en-US"/>
              <a:t>容易学习，适合新手用户；</a:t>
            </a:r>
            <a:endParaRPr lang="zh-CN" altLang="en-US"/>
          </a:p>
          <a:p>
            <a:pPr lvl="1"/>
            <a:r>
              <a:rPr lang="zh-CN" altLang="en-US"/>
              <a:t>基于识别，对记忆的要求不高，可减少错误发生；</a:t>
            </a:r>
            <a:endParaRPr lang="zh-CN" altLang="en-US"/>
          </a:p>
          <a:p>
            <a:pPr lvl="1"/>
            <a:r>
              <a:rPr lang="zh-CN" altLang="en-US"/>
              <a:t>支持空间线索，鼓励用户对界面进行探索；</a:t>
            </a:r>
            <a:endParaRPr lang="zh-CN" altLang="en-US"/>
          </a:p>
          <a:p>
            <a:pPr lvl="1"/>
            <a:r>
              <a:rPr lang="zh-CN" altLang="en-US"/>
              <a:t>可实现对用户操作的快速反馈，具有较高的用户主观满意度。</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endParaRPr lang="zh-CN" altLang="zh-CN"/>
          </a:p>
        </p:txBody>
      </p:sp>
      <p:sp>
        <p:nvSpPr>
          <p:cNvPr id="14339" name="Rectangle 3"/>
          <p:cNvSpPr>
            <a:spLocks noGrp="1" noChangeArrowheads="1"/>
          </p:cNvSpPr>
          <p:nvPr>
            <p:ph type="body" idx="1"/>
          </p:nvPr>
        </p:nvSpPr>
        <p:spPr/>
        <p:txBody>
          <a:bodyPr/>
          <a:lstStyle/>
          <a:p>
            <a:r>
              <a:rPr lang="zh-CN" altLang="en-US"/>
              <a:t>缺点</a:t>
            </a:r>
            <a:endParaRPr lang="zh-CN" altLang="en-US"/>
          </a:p>
          <a:p>
            <a:pPr lvl="1"/>
            <a:r>
              <a:rPr lang="zh-CN" altLang="en-US"/>
              <a:t>实现起来比较困难；</a:t>
            </a:r>
            <a:endParaRPr lang="zh-CN" altLang="en-US"/>
          </a:p>
          <a:p>
            <a:pPr lvl="1"/>
            <a:r>
              <a:rPr lang="zh-CN" altLang="en-US"/>
              <a:t>对专家用户而言效率不高；</a:t>
            </a:r>
            <a:endParaRPr lang="zh-CN" altLang="en-US"/>
          </a:p>
          <a:p>
            <a:pPr lvl="1"/>
            <a:r>
              <a:rPr lang="zh-CN" altLang="en-US"/>
              <a:t>不适合小屏幕显示设备；</a:t>
            </a:r>
            <a:endParaRPr lang="zh-CN" altLang="en-US"/>
          </a:p>
          <a:p>
            <a:pPr lvl="1"/>
            <a:r>
              <a:rPr lang="zh-CN" altLang="en-US"/>
              <a:t>对图形显示性能的需求较高；</a:t>
            </a:r>
            <a:endParaRPr lang="zh-CN" altLang="en-US"/>
          </a:p>
          <a:p>
            <a:pPr lvl="1"/>
            <a:r>
              <a:rPr lang="zh-CN" altLang="en-US"/>
              <a:t>不具备自解释性，可能误导用户 </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a:t>问答界面</a:t>
            </a:r>
            <a:r>
              <a:rPr lang="en-US" altLang="zh-CN"/>
              <a:t>Wizard </a:t>
            </a:r>
            <a:endParaRPr lang="en-US" altLang="zh-CN"/>
          </a:p>
        </p:txBody>
      </p:sp>
      <p:sp>
        <p:nvSpPr>
          <p:cNvPr id="15364" name="Rectangle 3"/>
          <p:cNvSpPr>
            <a:spLocks noGrp="1" noChangeArrowheads="1"/>
          </p:cNvSpPr>
          <p:nvPr>
            <p:ph type="body" idx="1"/>
          </p:nvPr>
        </p:nvSpPr>
        <p:spPr>
          <a:xfrm>
            <a:off x="683568" y="980728"/>
            <a:ext cx="8229600" cy="4530725"/>
          </a:xfrm>
        </p:spPr>
        <p:txBody>
          <a:bodyPr/>
          <a:lstStyle/>
          <a:p>
            <a:pPr>
              <a:lnSpc>
                <a:spcPct val="90000"/>
              </a:lnSpc>
            </a:pPr>
            <a:r>
              <a:rPr lang="zh-CN" altLang="en-US" sz="2400" dirty="0"/>
              <a:t>通过询问用户一系列问题实现人与计算机的交互 </a:t>
            </a:r>
            <a:endParaRPr lang="zh-CN" altLang="en-US" sz="2400" dirty="0"/>
          </a:p>
          <a:p>
            <a:pPr lvl="1">
              <a:lnSpc>
                <a:spcPct val="90000"/>
              </a:lnSpc>
            </a:pPr>
            <a:r>
              <a:rPr lang="en-US" altLang="zh-CN" sz="2000" dirty="0"/>
              <a:t>Web</a:t>
            </a:r>
            <a:r>
              <a:rPr lang="zh-CN" altLang="en-US" sz="2000" dirty="0"/>
              <a:t>问卷是典型的采用问答方式进行组织的应用 </a:t>
            </a:r>
            <a:endParaRPr lang="zh-CN" altLang="en-US" sz="2000" dirty="0"/>
          </a:p>
          <a:p>
            <a:pPr lvl="1">
              <a:lnSpc>
                <a:spcPct val="90000"/>
              </a:lnSpc>
            </a:pPr>
            <a:r>
              <a:rPr lang="zh-CN" altLang="en-US" sz="2000" dirty="0"/>
              <a:t>应允许用户方便地取消其中一个界面的选项 </a:t>
            </a:r>
            <a:endParaRPr lang="zh-CN" altLang="en-US" sz="2000" dirty="0"/>
          </a:p>
        </p:txBody>
      </p:sp>
      <p:sp>
        <p:nvSpPr>
          <p:cNvPr id="2" name="Rectangle 4"/>
          <p:cNvSpPr>
            <a:spLocks noChangeArrowheads="1"/>
          </p:cNvSpPr>
          <p:nvPr/>
        </p:nvSpPr>
        <p:spPr bwMode="auto">
          <a:xfrm>
            <a:off x="0" y="2700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sp>
        <p:nvSpPr>
          <p:cNvPr id="15365" name="Rectangle 11"/>
          <p:cNvSpPr>
            <a:spLocks noChangeArrowheads="1"/>
          </p:cNvSpPr>
          <p:nvPr/>
        </p:nvSpPr>
        <p:spPr bwMode="auto">
          <a:xfrm>
            <a:off x="0" y="4157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algn="l" eaLnBrk="1" hangingPunct="1"/>
            <a:endParaRPr lang="zh-CN" altLang="zh-CN">
              <a:latin typeface="Arial" panose="020B0604020202090204" pitchFamily="34"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7689" y="2060925"/>
            <a:ext cx="5362500" cy="41934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a:t>问答界面</a:t>
            </a:r>
            <a:r>
              <a:rPr lang="en-US" altLang="zh-CN"/>
              <a:t>Wizard </a:t>
            </a:r>
            <a:endParaRPr lang="en-US" altLang="zh-CN"/>
          </a:p>
        </p:txBody>
      </p:sp>
      <p:sp>
        <p:nvSpPr>
          <p:cNvPr id="15364" name="Rectangle 3"/>
          <p:cNvSpPr>
            <a:spLocks noGrp="1" noChangeArrowheads="1"/>
          </p:cNvSpPr>
          <p:nvPr>
            <p:ph type="body" idx="1"/>
          </p:nvPr>
        </p:nvSpPr>
        <p:spPr/>
        <p:txBody>
          <a:bodyPr/>
          <a:lstStyle/>
          <a:p>
            <a:pPr>
              <a:lnSpc>
                <a:spcPct val="90000"/>
              </a:lnSpc>
            </a:pPr>
            <a:r>
              <a:rPr lang="zh-CN" altLang="en-US" sz="3400" dirty="0"/>
              <a:t>优点</a:t>
            </a:r>
            <a:endParaRPr lang="zh-CN" altLang="en-US" sz="2400" dirty="0"/>
          </a:p>
          <a:p>
            <a:pPr lvl="1">
              <a:lnSpc>
                <a:spcPct val="90000"/>
              </a:lnSpc>
            </a:pPr>
            <a:r>
              <a:rPr lang="zh-CN" altLang="en-US" dirty="0"/>
              <a:t>对记忆的要求较低；</a:t>
            </a:r>
            <a:endParaRPr lang="zh-CN" altLang="en-US" dirty="0"/>
          </a:p>
          <a:p>
            <a:pPr lvl="1">
              <a:lnSpc>
                <a:spcPct val="90000"/>
              </a:lnSpc>
            </a:pPr>
            <a:r>
              <a:rPr lang="zh-CN" altLang="en-US" dirty="0"/>
              <a:t>每个界面具有自解释性；</a:t>
            </a:r>
            <a:endParaRPr lang="zh-CN" altLang="en-US" dirty="0"/>
          </a:p>
          <a:p>
            <a:pPr lvl="1">
              <a:lnSpc>
                <a:spcPct val="90000"/>
              </a:lnSpc>
            </a:pPr>
            <a:r>
              <a:rPr lang="zh-CN" altLang="en-US" dirty="0"/>
              <a:t>将任务流程以简单的线性表示；</a:t>
            </a:r>
            <a:endParaRPr lang="zh-CN" altLang="en-US" dirty="0"/>
          </a:p>
          <a:p>
            <a:pPr lvl="1">
              <a:lnSpc>
                <a:spcPct val="90000"/>
              </a:lnSpc>
            </a:pPr>
            <a:r>
              <a:rPr lang="zh-CN" altLang="en-US" dirty="0"/>
              <a:t>适合新手用户。</a:t>
            </a:r>
            <a:endParaRPr lang="zh-CN" altLang="en-US" sz="2000" dirty="0"/>
          </a:p>
          <a:p>
            <a:pPr>
              <a:lnSpc>
                <a:spcPct val="90000"/>
              </a:lnSpc>
            </a:pPr>
            <a:r>
              <a:rPr lang="zh-CN" altLang="en-US" sz="3400" dirty="0"/>
              <a:t>缺点</a:t>
            </a:r>
            <a:endParaRPr lang="zh-CN" altLang="en-US" sz="2400" dirty="0"/>
          </a:p>
          <a:p>
            <a:pPr lvl="1">
              <a:lnSpc>
                <a:spcPct val="90000"/>
              </a:lnSpc>
            </a:pPr>
            <a:r>
              <a:rPr lang="zh-CN" altLang="en-US" dirty="0"/>
              <a:t>要求从用户端获得有效输入；</a:t>
            </a:r>
            <a:endParaRPr lang="zh-CN" altLang="en-US" dirty="0"/>
          </a:p>
          <a:p>
            <a:pPr lvl="1">
              <a:lnSpc>
                <a:spcPct val="90000"/>
              </a:lnSpc>
            </a:pPr>
            <a:r>
              <a:rPr lang="zh-CN" altLang="en-US" dirty="0"/>
              <a:t>要求用户熟悉界面控制；</a:t>
            </a:r>
            <a:endParaRPr lang="zh-CN" altLang="en-US" dirty="0"/>
          </a:p>
          <a:p>
            <a:pPr lvl="1">
              <a:lnSpc>
                <a:spcPct val="90000"/>
              </a:lnSpc>
            </a:pPr>
            <a:r>
              <a:rPr lang="zh-CN" altLang="en-US" dirty="0"/>
              <a:t>纠错过程可能比较乏味。</a:t>
            </a:r>
            <a:endParaRPr lang="zh-CN" altLang="en-US" dirty="0"/>
          </a:p>
        </p:txBody>
      </p:sp>
      <p:sp>
        <p:nvSpPr>
          <p:cNvPr id="2" name="Rectangle 4"/>
          <p:cNvSpPr>
            <a:spLocks noChangeArrowheads="1"/>
          </p:cNvSpPr>
          <p:nvPr/>
        </p:nvSpPr>
        <p:spPr bwMode="auto">
          <a:xfrm>
            <a:off x="0" y="2700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sp>
        <p:nvSpPr>
          <p:cNvPr id="15365" name="Rectangle 11"/>
          <p:cNvSpPr>
            <a:spLocks noChangeArrowheads="1"/>
          </p:cNvSpPr>
          <p:nvPr/>
        </p:nvSpPr>
        <p:spPr bwMode="auto">
          <a:xfrm>
            <a:off x="0" y="4157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algn="l" eaLnBrk="1" hangingPunct="1"/>
            <a:endParaRPr lang="zh-CN" altLang="zh-CN">
              <a:latin typeface="Arial" panose="020B060402020209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a:t>隐喻（</a:t>
            </a:r>
            <a:r>
              <a:rPr lang="en-US" altLang="zh-CN"/>
              <a:t>Metaphor</a:t>
            </a:r>
            <a:r>
              <a:rPr lang="zh-CN" altLang="en-US"/>
              <a:t>）界面 </a:t>
            </a:r>
            <a:endParaRPr lang="zh-CN" altLang="en-US"/>
          </a:p>
        </p:txBody>
      </p:sp>
      <p:sp>
        <p:nvSpPr>
          <p:cNvPr id="16388" name="Rectangle 3"/>
          <p:cNvSpPr>
            <a:spLocks noGrp="1" noChangeArrowheads="1"/>
          </p:cNvSpPr>
          <p:nvPr>
            <p:ph type="body" idx="1"/>
          </p:nvPr>
        </p:nvSpPr>
        <p:spPr/>
        <p:txBody>
          <a:bodyPr/>
          <a:lstStyle/>
          <a:p>
            <a:r>
              <a:rPr lang="zh-CN" altLang="en-US" sz="2400" dirty="0"/>
              <a:t>本质</a:t>
            </a:r>
            <a:endParaRPr lang="zh-CN" altLang="en-US" sz="2400" dirty="0"/>
          </a:p>
          <a:p>
            <a:pPr lvl="1"/>
            <a:r>
              <a:rPr lang="zh-CN" altLang="en-US" sz="1800" dirty="0"/>
              <a:t>在用户已有知识的基础上建立一组新的知识，实现界面视觉提示和系统功能之间的知觉联系，进而帮助用户从新手用户转变为专家用户</a:t>
            </a:r>
            <a:r>
              <a:rPr lang="zh-CN" altLang="en-US" sz="2000" dirty="0"/>
              <a:t> </a:t>
            </a:r>
            <a:endParaRPr lang="zh-CN" altLang="en-US" sz="2000" dirty="0"/>
          </a:p>
          <a:p>
            <a:r>
              <a:rPr lang="zh-CN" altLang="en-US" sz="2400" dirty="0"/>
              <a:t>优点</a:t>
            </a:r>
            <a:endParaRPr lang="zh-CN" altLang="en-US" sz="2400" dirty="0"/>
          </a:p>
          <a:p>
            <a:pPr lvl="1"/>
            <a:r>
              <a:rPr lang="zh-CN" altLang="en-US" sz="2000" dirty="0"/>
              <a:t>直观生动</a:t>
            </a:r>
            <a:endParaRPr lang="zh-CN" altLang="en-US" sz="2000" dirty="0"/>
          </a:p>
          <a:p>
            <a:pPr lvl="1"/>
            <a:r>
              <a:rPr lang="zh-CN" altLang="en-US" sz="2000" dirty="0"/>
              <a:t>无需学习 </a:t>
            </a:r>
            <a:endParaRPr lang="zh-CN" altLang="en-US" sz="2000" dirty="0"/>
          </a:p>
          <a:p>
            <a:r>
              <a:rPr lang="zh-CN" altLang="en-US" sz="2400" dirty="0"/>
              <a:t>局限性</a:t>
            </a:r>
            <a:endParaRPr lang="zh-CN" altLang="en-US" sz="2400" dirty="0"/>
          </a:p>
          <a:p>
            <a:pPr lvl="1"/>
            <a:r>
              <a:rPr lang="zh-CN" altLang="en-US" sz="2000" dirty="0"/>
              <a:t>不具有可扩展性</a:t>
            </a:r>
            <a:endParaRPr lang="zh-CN" altLang="en-US" sz="2000" dirty="0"/>
          </a:p>
          <a:p>
            <a:pPr lvl="1"/>
            <a:r>
              <a:rPr lang="zh-CN" altLang="en-US" sz="2000" dirty="0"/>
              <a:t>不同用户对同一事物可能产生不同的联想</a:t>
            </a:r>
            <a:endParaRPr lang="zh-CN" altLang="en-US" sz="2000" dirty="0"/>
          </a:p>
          <a:p>
            <a:pPr lvl="1"/>
            <a:r>
              <a:rPr lang="zh-CN" altLang="en-US" sz="2000" dirty="0"/>
              <a:t>紧紧地将我们的理念和物理世界束缚在一起</a:t>
            </a:r>
            <a:endParaRPr lang="zh-CN" altLang="en-US" sz="2000" dirty="0"/>
          </a:p>
          <a:p>
            <a:pPr lvl="1"/>
            <a:r>
              <a:rPr lang="zh-CN" altLang="en-US" sz="2000" dirty="0"/>
              <a:t>寻找恰当的隐喻可能存在困难</a:t>
            </a:r>
            <a:endParaRPr lang="zh-CN" altLang="en-US" sz="2000" dirty="0"/>
          </a:p>
        </p:txBody>
      </p:sp>
      <p:pic>
        <p:nvPicPr>
          <p:cNvPr id="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3663" y="3716338"/>
            <a:ext cx="8556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5" y="3738563"/>
            <a:ext cx="84137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endParaRPr lang="zh-CN" altLang="en-US"/>
          </a:p>
        </p:txBody>
      </p:sp>
      <p:sp>
        <p:nvSpPr>
          <p:cNvPr id="17411" name="内容占位符 2"/>
          <p:cNvSpPr>
            <a:spLocks noGrp="1"/>
          </p:cNvSpPr>
          <p:nvPr>
            <p:ph idx="1"/>
          </p:nvPr>
        </p:nvSpPr>
        <p:spPr/>
        <p:txBody>
          <a:bodyPr/>
          <a:lstStyle/>
          <a:p>
            <a:r>
              <a:rPr lang="zh-CN" altLang="en-US"/>
              <a:t>桌面隐喻</a:t>
            </a:r>
            <a:endParaRPr lang="zh-CN" altLang="en-US"/>
          </a:p>
        </p:txBody>
      </p:sp>
      <p:pic>
        <p:nvPicPr>
          <p:cNvPr id="1741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1680" y="2319338"/>
            <a:ext cx="6048375" cy="381158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a:t>自然语言交互 </a:t>
            </a:r>
            <a:endParaRPr lang="zh-CN" altLang="en-US"/>
          </a:p>
        </p:txBody>
      </p:sp>
      <p:sp>
        <p:nvSpPr>
          <p:cNvPr id="18435" name="Rectangle 3"/>
          <p:cNvSpPr>
            <a:spLocks noGrp="1" noChangeArrowheads="1"/>
          </p:cNvSpPr>
          <p:nvPr>
            <p:ph type="body" idx="1"/>
          </p:nvPr>
        </p:nvSpPr>
        <p:spPr/>
        <p:txBody>
          <a:bodyPr/>
          <a:lstStyle/>
          <a:p>
            <a:r>
              <a:rPr lang="zh-CN" altLang="en-US" dirty="0"/>
              <a:t>自然语言的模糊性 </a:t>
            </a:r>
            <a:endParaRPr lang="zh-CN" altLang="en-US" dirty="0"/>
          </a:p>
          <a:p>
            <a:pPr lvl="1"/>
            <a:r>
              <a:rPr lang="en-US" altLang="zh-CN" dirty="0"/>
              <a:t>The boy hit the dog with the stick. </a:t>
            </a:r>
            <a:endParaRPr lang="en-US" altLang="zh-CN" dirty="0"/>
          </a:p>
          <a:p>
            <a:pPr lvl="1"/>
            <a:r>
              <a:rPr lang="zh-CN" altLang="en-US" dirty="0"/>
              <a:t>她说她不知道 </a:t>
            </a:r>
            <a:endParaRPr lang="zh-CN" altLang="en-US" dirty="0"/>
          </a:p>
          <a:p>
            <a:r>
              <a:rPr lang="zh-CN" altLang="en-US" dirty="0"/>
              <a:t>受限于理解技术，当前只能够使用受限的语言与计算机进行交流</a:t>
            </a:r>
            <a:endParaRPr lang="zh-CN" altLang="en-US" dirty="0"/>
          </a:p>
          <a:p>
            <a:pPr lvl="1"/>
            <a:r>
              <a:rPr lang="en-US" altLang="zh-CN" dirty="0"/>
              <a:t>Q</a:t>
            </a:r>
            <a:r>
              <a:rPr lang="zh-CN" altLang="en-US" dirty="0"/>
              <a:t>：还是自然语言吗？</a:t>
            </a:r>
            <a:endParaRPr lang="zh-CN" altLang="en-US" dirty="0"/>
          </a:p>
          <a:p>
            <a:pPr marL="0" indent="0">
              <a:buNone/>
            </a:pP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a:t>交互形式小结</a:t>
            </a:r>
            <a:endParaRPr lang="zh-CN" altLang="en-US"/>
          </a:p>
        </p:txBody>
      </p:sp>
      <p:sp>
        <p:nvSpPr>
          <p:cNvPr id="19459" name="内容占位符 2"/>
          <p:cNvSpPr>
            <a:spLocks noGrp="1"/>
          </p:cNvSpPr>
          <p:nvPr>
            <p:ph idx="1"/>
          </p:nvPr>
        </p:nvSpPr>
        <p:spPr/>
        <p:txBody>
          <a:bodyPr/>
          <a:lstStyle/>
          <a:p>
            <a:endParaRPr lang="zh-CN" altLang="en-US"/>
          </a:p>
          <a:p>
            <a:endParaRPr lang="zh-CN" altLang="en-US"/>
          </a:p>
          <a:p>
            <a:endParaRPr lang="zh-CN" altLang="en-US"/>
          </a:p>
          <a:p>
            <a:endParaRPr lang="zh-CN" altLang="en-US"/>
          </a:p>
          <a:p>
            <a:endParaRPr lang="zh-CN" altLang="en-US"/>
          </a:p>
          <a:p>
            <a:endParaRPr lang="zh-CN" altLang="en-US"/>
          </a:p>
          <a:p>
            <a:r>
              <a:rPr lang="en-US" altLang="zh-CN" sz="1800"/>
              <a:t>PS</a:t>
            </a:r>
            <a:r>
              <a:rPr lang="zh-CN" altLang="en-US" sz="1800"/>
              <a:t>：</a:t>
            </a:r>
            <a:r>
              <a:rPr lang="en-US" altLang="zh-CN" sz="1800"/>
              <a:t>WIMP</a:t>
            </a:r>
            <a:r>
              <a:rPr lang="zh-CN" altLang="en-US" sz="1800"/>
              <a:t>：Window/Icon/Menu/Pointing Device</a:t>
            </a:r>
            <a:endParaRPr lang="zh-CN" altLang="en-US" sz="1800"/>
          </a:p>
        </p:txBody>
      </p:sp>
      <p:pic>
        <p:nvPicPr>
          <p:cNvPr id="1946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883" y="1917383"/>
            <a:ext cx="7820025" cy="30226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zh-CN" altLang="en-US" dirty="0"/>
              <a:t>目录</a:t>
            </a:r>
            <a:endParaRPr lang="zh-CN" altLang="en-US" dirty="0"/>
          </a:p>
        </p:txBody>
      </p:sp>
      <p:sp>
        <p:nvSpPr>
          <p:cNvPr id="74755" name="Rectangle 3"/>
          <p:cNvSpPr>
            <a:spLocks noGrp="1" noChangeArrowheads="1"/>
          </p:cNvSpPr>
          <p:nvPr>
            <p:ph type="body" idx="1"/>
          </p:nvPr>
        </p:nvSpPr>
        <p:spPr/>
        <p:txBody>
          <a:bodyPr/>
          <a:lstStyle/>
          <a:p>
            <a:r>
              <a:rPr lang="zh-CN" altLang="en-US" dirty="0"/>
              <a:t>交互范型</a:t>
            </a:r>
            <a:endParaRPr lang="zh-CN" altLang="en-US" dirty="0"/>
          </a:p>
          <a:p>
            <a:r>
              <a:rPr lang="zh-CN" altLang="en-US" dirty="0"/>
              <a:t>理解用户</a:t>
            </a:r>
            <a:r>
              <a:rPr lang="en-US" altLang="zh-CN" dirty="0"/>
              <a:t>-</a:t>
            </a:r>
            <a:r>
              <a:rPr lang="zh-CN" altLang="en-US" dirty="0"/>
              <a:t>用户特性</a:t>
            </a:r>
            <a:endParaRPr lang="zh-CN" altLang="en-US" dirty="0"/>
          </a:p>
          <a:p>
            <a:r>
              <a:rPr lang="zh-CN" altLang="en-US" dirty="0"/>
              <a:t>交互设备</a:t>
            </a:r>
            <a:endParaRPr lang="zh-CN" altLang="en-US" dirty="0"/>
          </a:p>
          <a:p>
            <a:r>
              <a:rPr lang="zh-CN" altLang="en-US" dirty="0"/>
              <a:t>人机交互框架</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endParaRPr lang="zh-CN" altLang="zh-CN"/>
          </a:p>
        </p:txBody>
      </p:sp>
      <p:sp>
        <p:nvSpPr>
          <p:cNvPr id="20483" name="Rectangle 3"/>
          <p:cNvSpPr>
            <a:spLocks noGrp="1" noChangeArrowheads="1"/>
          </p:cNvSpPr>
          <p:nvPr>
            <p:ph type="body" idx="1"/>
          </p:nvPr>
        </p:nvSpPr>
        <p:spPr/>
        <p:txBody>
          <a:bodyPr/>
          <a:lstStyle/>
          <a:p>
            <a:r>
              <a:rPr lang="zh-CN" altLang="en-US"/>
              <a:t>理解用户 </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a:t>信息处理模型 </a:t>
            </a:r>
            <a:endParaRPr lang="zh-CN" altLang="en-US"/>
          </a:p>
        </p:txBody>
      </p:sp>
      <p:sp>
        <p:nvSpPr>
          <p:cNvPr id="21507" name="Rectangle 3"/>
          <p:cNvSpPr>
            <a:spLocks noGrp="1" noChangeArrowheads="1"/>
          </p:cNvSpPr>
          <p:nvPr>
            <p:ph type="body" idx="1"/>
          </p:nvPr>
        </p:nvSpPr>
        <p:spPr>
          <a:xfrm>
            <a:off x="468313" y="1557338"/>
            <a:ext cx="8229600" cy="4525962"/>
          </a:xfrm>
        </p:spPr>
        <p:txBody>
          <a:bodyPr/>
          <a:lstStyle/>
          <a:p>
            <a:r>
              <a:rPr lang="zh-CN" altLang="en-US" dirty="0"/>
              <a:t>作用</a:t>
            </a:r>
            <a:endParaRPr lang="zh-CN" altLang="en-US" dirty="0"/>
          </a:p>
          <a:p>
            <a:pPr lvl="1"/>
            <a:r>
              <a:rPr lang="zh-CN" altLang="en-US" dirty="0"/>
              <a:t>研究人对外界信息的接收、存储、集成、检索和使用，可预测人执行特定任务的效率，如可推算人需要多长时间来感知和响应某个刺激（又称“反应时间”），信息过载会出现怎样的瓶颈现象等 </a:t>
            </a:r>
            <a:endParaRPr lang="zh-CN" altLang="en-US" dirty="0"/>
          </a:p>
          <a:p>
            <a:r>
              <a:rPr lang="zh-CN" altLang="en-US" dirty="0"/>
              <a:t>信息处理机，</a:t>
            </a:r>
            <a:r>
              <a:rPr lang="en-US" altLang="zh-CN" dirty="0"/>
              <a:t>Lindsay</a:t>
            </a:r>
            <a:r>
              <a:rPr lang="zh-CN" altLang="en-US" dirty="0"/>
              <a:t>和</a:t>
            </a:r>
            <a:r>
              <a:rPr lang="en-US" altLang="zh-CN" dirty="0"/>
              <a:t>Norman</a:t>
            </a:r>
            <a:r>
              <a:rPr lang="zh-CN" altLang="en-US" dirty="0"/>
              <a:t>（</a:t>
            </a:r>
            <a:r>
              <a:rPr lang="en-GB" altLang="zh-CN" dirty="0"/>
              <a:t>1977</a:t>
            </a:r>
            <a:r>
              <a:rPr lang="zh-CN" altLang="en-US" dirty="0"/>
              <a:t>）</a:t>
            </a:r>
            <a:endParaRPr lang="en-US" altLang="zh-CN" dirty="0"/>
          </a:p>
          <a:p>
            <a:pPr lvl="1"/>
            <a:r>
              <a:rPr lang="zh-CN" altLang="en-US" dirty="0"/>
              <a:t>没有考虑到注意和记忆的重要性 </a:t>
            </a:r>
            <a:endParaRPr lang="zh-CN" altLang="en-US" dirty="0"/>
          </a:p>
          <a:p>
            <a:endParaRPr lang="en-US" altLang="zh-CN" dirty="0"/>
          </a:p>
        </p:txBody>
      </p:sp>
      <p:pic>
        <p:nvPicPr>
          <p:cNvPr id="2150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4141" y="5001617"/>
            <a:ext cx="7296150" cy="10668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a:t>扩展的信息处理机模型 </a:t>
            </a:r>
            <a:endParaRPr lang="zh-CN" altLang="en-US"/>
          </a:p>
        </p:txBody>
      </p:sp>
      <p:sp>
        <p:nvSpPr>
          <p:cNvPr id="22531" name="Rectangle 3"/>
          <p:cNvSpPr>
            <a:spLocks noGrp="1" noChangeArrowheads="1"/>
          </p:cNvSpPr>
          <p:nvPr>
            <p:ph type="body" idx="1"/>
          </p:nvPr>
        </p:nvSpPr>
        <p:spPr/>
        <p:txBody>
          <a:bodyPr/>
          <a:lstStyle/>
          <a:p>
            <a:r>
              <a:rPr lang="en-US" altLang="zh-CN" dirty="0"/>
              <a:t>Barber</a:t>
            </a:r>
            <a:r>
              <a:rPr lang="zh-CN" altLang="en-US" dirty="0"/>
              <a:t>于</a:t>
            </a:r>
            <a:r>
              <a:rPr lang="en-US" altLang="zh-CN" dirty="0"/>
              <a:t>1988</a:t>
            </a:r>
            <a:r>
              <a:rPr lang="zh-CN" altLang="en-US" dirty="0"/>
              <a:t>年对其进行了扩展</a:t>
            </a:r>
            <a:endParaRPr lang="zh-CN" altLang="en-US" dirty="0"/>
          </a:p>
          <a:p>
            <a:pPr lvl="1"/>
            <a:r>
              <a:rPr lang="zh-CN" altLang="en-US" dirty="0"/>
              <a:t>注意和记忆功能与信息处理过程的各个阶段存在交互 </a:t>
            </a:r>
            <a:endParaRPr lang="zh-CN" altLang="en-US" dirty="0"/>
          </a:p>
        </p:txBody>
      </p:sp>
      <p:pic>
        <p:nvPicPr>
          <p:cNvPr id="2253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7564" y="3212976"/>
            <a:ext cx="6943725" cy="26193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a:t>人脑中的记忆结构</a:t>
            </a:r>
            <a:endParaRPr lang="zh-CN" altLang="en-US"/>
          </a:p>
        </p:txBody>
      </p:sp>
      <p:sp>
        <p:nvSpPr>
          <p:cNvPr id="23555" name="Rectangle 3"/>
          <p:cNvSpPr>
            <a:spLocks noGrp="1" noChangeArrowheads="1"/>
          </p:cNvSpPr>
          <p:nvPr>
            <p:ph type="body" idx="1"/>
          </p:nvPr>
        </p:nvSpPr>
        <p:spPr/>
        <p:txBody>
          <a:bodyPr/>
          <a:lstStyle/>
          <a:p>
            <a:r>
              <a:rPr lang="zh-CN" altLang="en-US" dirty="0"/>
              <a:t>三个阶段，</a:t>
            </a:r>
            <a:r>
              <a:rPr lang="en-US" altLang="zh-CN" dirty="0"/>
              <a:t>Atkinson</a:t>
            </a:r>
            <a:r>
              <a:rPr lang="zh-CN" altLang="en-US" dirty="0"/>
              <a:t>和</a:t>
            </a:r>
            <a:r>
              <a:rPr lang="en-US" altLang="zh-CN" dirty="0"/>
              <a:t>Shiffrin</a:t>
            </a:r>
            <a:r>
              <a:rPr lang="zh-CN" altLang="en-US" dirty="0"/>
              <a:t>（</a:t>
            </a:r>
            <a:r>
              <a:rPr lang="en-US" altLang="zh-CN" dirty="0"/>
              <a:t>1968</a:t>
            </a:r>
            <a:r>
              <a:rPr lang="zh-CN" altLang="en-US" dirty="0"/>
              <a:t>）</a:t>
            </a:r>
            <a:endParaRPr lang="en-US" altLang="zh-CN" dirty="0"/>
          </a:p>
          <a:p>
            <a:pPr lvl="1"/>
            <a:r>
              <a:rPr lang="zh-CN" altLang="en-US" dirty="0"/>
              <a:t>感觉记忆</a:t>
            </a:r>
            <a:endParaRPr lang="zh-CN" altLang="en-US" dirty="0"/>
          </a:p>
          <a:p>
            <a:pPr lvl="1"/>
            <a:r>
              <a:rPr lang="zh-CN" altLang="en-US" dirty="0"/>
              <a:t>短时记忆</a:t>
            </a:r>
            <a:endParaRPr lang="zh-CN" altLang="en-US" dirty="0"/>
          </a:p>
          <a:p>
            <a:pPr lvl="1"/>
            <a:r>
              <a:rPr lang="zh-CN" altLang="en-US" dirty="0"/>
              <a:t>长时记忆</a:t>
            </a:r>
            <a:endParaRPr lang="zh-CN" altLang="en-US" dirty="0"/>
          </a:p>
          <a:p>
            <a:pPr lvl="1"/>
            <a:r>
              <a:rPr lang="zh-CN" altLang="en-US" dirty="0"/>
              <a:t>三个阶段之间可以进行信息交换 </a:t>
            </a:r>
            <a:endParaRPr lang="zh-CN" altLang="en-US" dirty="0"/>
          </a:p>
        </p:txBody>
      </p:sp>
      <p:pic>
        <p:nvPicPr>
          <p:cNvPr id="2355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6825" y="4197350"/>
            <a:ext cx="6610350" cy="19335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a:t>人类处理机模型</a:t>
            </a:r>
            <a:endParaRPr lang="zh-CN" altLang="en-US"/>
          </a:p>
        </p:txBody>
      </p:sp>
      <p:sp>
        <p:nvSpPr>
          <p:cNvPr id="24579" name="Rectangle 3"/>
          <p:cNvSpPr>
            <a:spLocks noGrp="1" noChangeArrowheads="1"/>
          </p:cNvSpPr>
          <p:nvPr>
            <p:ph type="body" idx="1"/>
          </p:nvPr>
        </p:nvSpPr>
        <p:spPr>
          <a:xfrm>
            <a:off x="468313" y="1484312"/>
            <a:ext cx="3887787" cy="4752999"/>
          </a:xfrm>
        </p:spPr>
        <p:txBody>
          <a:bodyPr/>
          <a:lstStyle/>
          <a:p>
            <a:r>
              <a:rPr lang="zh-CN" altLang="en-US" sz="2400" dirty="0"/>
              <a:t>最著名的信息处理模型</a:t>
            </a:r>
            <a:endParaRPr lang="zh-CN" altLang="en-US" sz="2400" dirty="0"/>
          </a:p>
          <a:p>
            <a:r>
              <a:rPr lang="en-US" altLang="zh-CN" sz="2400" dirty="0"/>
              <a:t>Card</a:t>
            </a:r>
            <a:r>
              <a:rPr lang="zh-CN" altLang="en-US" sz="2400" dirty="0"/>
              <a:t>等，</a:t>
            </a:r>
            <a:r>
              <a:rPr lang="en-US" altLang="zh-CN" sz="2400" dirty="0"/>
              <a:t>1983</a:t>
            </a:r>
            <a:endParaRPr lang="en-US" altLang="zh-CN" sz="2400" dirty="0"/>
          </a:p>
          <a:p>
            <a:r>
              <a:rPr lang="zh-CN" altLang="en-US" sz="2400" dirty="0"/>
              <a:t>包含三个交互式组件</a:t>
            </a:r>
            <a:endParaRPr lang="zh-CN" altLang="en-US" sz="2400" dirty="0"/>
          </a:p>
          <a:p>
            <a:r>
              <a:rPr lang="zh-CN" altLang="en-US" sz="2400" dirty="0"/>
              <a:t>感知处理器 </a:t>
            </a:r>
            <a:endParaRPr lang="zh-CN" altLang="en-US" sz="2400" dirty="0"/>
          </a:p>
          <a:p>
            <a:pPr lvl="1"/>
            <a:r>
              <a:rPr lang="zh-CN" altLang="en-US" sz="2000" dirty="0"/>
              <a:t>信息将被输出到声音存储和视觉存储区域 </a:t>
            </a:r>
            <a:endParaRPr lang="zh-CN" altLang="en-US" sz="2000" dirty="0"/>
          </a:p>
          <a:p>
            <a:r>
              <a:rPr lang="zh-CN" altLang="en-US" sz="2400" dirty="0"/>
              <a:t>认知处理器 </a:t>
            </a:r>
            <a:endParaRPr lang="zh-CN" altLang="en-US" sz="2400" dirty="0"/>
          </a:p>
          <a:p>
            <a:pPr lvl="1"/>
            <a:r>
              <a:rPr lang="zh-CN" altLang="en-US" sz="2000" dirty="0"/>
              <a:t>输入将被输出到工作记忆，同时可以访问工作记忆和长时记忆 </a:t>
            </a:r>
            <a:endParaRPr lang="zh-CN" altLang="en-US" sz="2000" dirty="0"/>
          </a:p>
          <a:p>
            <a:r>
              <a:rPr lang="zh-CN" altLang="en-US" sz="2400" dirty="0"/>
              <a:t>动作处理器 </a:t>
            </a:r>
            <a:endParaRPr lang="zh-CN" altLang="en-US" sz="2400" dirty="0"/>
          </a:p>
          <a:p>
            <a:pPr lvl="1"/>
            <a:r>
              <a:rPr lang="zh-CN" altLang="en-US" sz="2000" dirty="0"/>
              <a:t>执行动作 </a:t>
            </a:r>
            <a:endParaRPr lang="zh-CN" altLang="en-US" sz="2000" dirty="0"/>
          </a:p>
        </p:txBody>
      </p:sp>
      <p:pic>
        <p:nvPicPr>
          <p:cNvPr id="2458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00563" y="1268413"/>
            <a:ext cx="40513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endParaRPr lang="zh-CN" altLang="zh-CN"/>
          </a:p>
        </p:txBody>
      </p:sp>
      <p:sp>
        <p:nvSpPr>
          <p:cNvPr id="25603" name="Rectangle 3"/>
          <p:cNvSpPr>
            <a:spLocks noGrp="1" noChangeArrowheads="1"/>
          </p:cNvSpPr>
          <p:nvPr>
            <p:ph type="body" idx="1"/>
          </p:nvPr>
        </p:nvSpPr>
        <p:spPr/>
        <p:txBody>
          <a:bodyPr/>
          <a:lstStyle/>
          <a:p>
            <a:r>
              <a:rPr lang="zh-CN" altLang="en-US" dirty="0"/>
              <a:t>存在的问题</a:t>
            </a:r>
            <a:endParaRPr lang="zh-CN" altLang="en-US" dirty="0"/>
          </a:p>
          <a:p>
            <a:pPr lvl="1"/>
            <a:r>
              <a:rPr lang="zh-CN" altLang="en-US" dirty="0"/>
              <a:t>把认知过程描述为一系列处理步骤 </a:t>
            </a:r>
            <a:endParaRPr lang="zh-CN" altLang="en-US" dirty="0"/>
          </a:p>
          <a:p>
            <a:pPr lvl="1"/>
            <a:r>
              <a:rPr lang="zh-CN" altLang="en-US" dirty="0"/>
              <a:t>仅关注单个人和单个任务的执行过程</a:t>
            </a:r>
            <a:endParaRPr lang="zh-CN" altLang="en-US" dirty="0"/>
          </a:p>
          <a:p>
            <a:pPr lvl="2"/>
            <a:r>
              <a:rPr lang="zh-CN" altLang="en-US" dirty="0"/>
              <a:t>忽视了复杂操作执行中人与人之间及任务与任务之间的互动 </a:t>
            </a:r>
            <a:endParaRPr lang="zh-CN" altLang="en-US" dirty="0"/>
          </a:p>
          <a:p>
            <a:pPr lvl="1"/>
            <a:r>
              <a:rPr lang="zh-CN" altLang="en-US" dirty="0"/>
              <a:t>忽视了环境和其他人可能带来的影响</a:t>
            </a:r>
            <a:endParaRPr lang="zh-CN" altLang="en-US" dirty="0"/>
          </a:p>
          <a:p>
            <a:pPr lvl="1"/>
            <a:endParaRPr lang="zh-CN" altLang="en-US" dirty="0"/>
          </a:p>
          <a:p>
            <a:pPr lvl="1"/>
            <a:endParaRPr lang="zh-CN" altLang="en-US" dirty="0"/>
          </a:p>
          <a:p>
            <a:pPr lvl="1"/>
            <a:r>
              <a:rPr lang="zh-CN" altLang="en-US" dirty="0"/>
              <a:t>外部认知模型、分布式认知模型 </a:t>
            </a:r>
            <a:endParaRPr lang="zh-CN" altLang="en-US" dirty="0"/>
          </a:p>
        </p:txBody>
      </p:sp>
      <p:sp>
        <p:nvSpPr>
          <p:cNvPr id="25604" name="AutoShape 4"/>
          <p:cNvSpPr>
            <a:spLocks noChangeArrowheads="1"/>
          </p:cNvSpPr>
          <p:nvPr/>
        </p:nvSpPr>
        <p:spPr bwMode="auto">
          <a:xfrm>
            <a:off x="3995936" y="4653136"/>
            <a:ext cx="865188" cy="720725"/>
          </a:xfrm>
          <a:prstGeom prst="downArrow">
            <a:avLst>
              <a:gd name="adj1" fmla="val 50000"/>
              <a:gd name="adj2" fmla="val 25000"/>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3">
                                            <p:txEl>
                                              <p:pRg st="7" end="7"/>
                                            </p:txEl>
                                          </p:spTgt>
                                        </p:tgtEl>
                                        <p:attrNameLst>
                                          <p:attrName>style.visibility</p:attrName>
                                        </p:attrNameLst>
                                      </p:cBhvr>
                                      <p:to>
                                        <p:strVal val="visible"/>
                                      </p:to>
                                    </p:set>
                                    <p:anim calcmode="lin" valueType="num">
                                      <p:cBhvr additive="base">
                                        <p:cTn id="7" dur="500" fill="hold"/>
                                        <p:tgtEl>
                                          <p:spTgt spid="2560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endParaRPr lang="zh-CN" altLang="zh-CN"/>
          </a:p>
        </p:txBody>
      </p:sp>
      <p:sp>
        <p:nvSpPr>
          <p:cNvPr id="25603" name="Rectangle 3"/>
          <p:cNvSpPr>
            <a:spLocks noGrp="1" noChangeArrowheads="1"/>
          </p:cNvSpPr>
          <p:nvPr>
            <p:ph type="body" idx="1"/>
          </p:nvPr>
        </p:nvSpPr>
        <p:spPr>
          <a:xfrm>
            <a:off x="457200" y="1124744"/>
            <a:ext cx="8229600" cy="5006181"/>
          </a:xfrm>
        </p:spPr>
        <p:txBody>
          <a:bodyPr/>
          <a:lstStyle/>
          <a:p>
            <a:r>
              <a:rPr lang="zh-CN" altLang="en-US" kern="1200" dirty="0">
                <a:latin typeface="Arial" panose="020B0604020202090204" pitchFamily="34" charset="0"/>
                <a:ea typeface="SimSun" pitchFamily="2" charset="-122"/>
              </a:rPr>
              <a:t>分布式认知是指认知分布于个体内、个体间、媒介、环境、文化、社会和时间等之中。</a:t>
            </a:r>
            <a:endParaRPr lang="en-US" altLang="zh-CN" kern="1200" dirty="0">
              <a:latin typeface="Arial" panose="020B0604020202090204" pitchFamily="34" charset="0"/>
              <a:ea typeface="SimSun" pitchFamily="2" charset="-122"/>
            </a:endParaRPr>
          </a:p>
          <a:p>
            <a:r>
              <a:rPr lang="zh-CN" altLang="en-US" kern="1200" dirty="0">
                <a:latin typeface="Arial" panose="020B0604020202090204" pitchFamily="34" charset="0"/>
                <a:ea typeface="SimSun" pitchFamily="2" charset="-122"/>
              </a:rPr>
              <a:t>分布式认知的概念</a:t>
            </a:r>
            <a:endParaRPr lang="zh-CN" altLang="en-US" kern="1200" dirty="0">
              <a:latin typeface="Arial" panose="020B0604020202090204" pitchFamily="34" charset="0"/>
              <a:ea typeface="SimSun" pitchFamily="2" charset="-122"/>
            </a:endParaRPr>
          </a:p>
          <a:p>
            <a:pPr lvl="1"/>
            <a:r>
              <a:rPr lang="zh-CN" altLang="en-US" kern="1200" dirty="0">
                <a:latin typeface="Arial" panose="020B0604020202090204" pitchFamily="34" charset="0"/>
                <a:ea typeface="SimSun" pitchFamily="2" charset="-122"/>
              </a:rPr>
              <a:t>（</a:t>
            </a:r>
            <a:r>
              <a:rPr lang="en-US" altLang="zh-CN" kern="1200" dirty="0">
                <a:latin typeface="Arial" panose="020B0604020202090204" pitchFamily="34" charset="0"/>
                <a:ea typeface="SimSun" pitchFamily="2" charset="-122"/>
              </a:rPr>
              <a:t>1</a:t>
            </a:r>
            <a:r>
              <a:rPr lang="zh-CN" altLang="en-US" kern="1200" dirty="0">
                <a:latin typeface="Arial" panose="020B0604020202090204" pitchFamily="34" charset="0"/>
                <a:ea typeface="SimSun" pitchFamily="2" charset="-122"/>
              </a:rPr>
              <a:t>）认知在个体内分布；</a:t>
            </a:r>
            <a:endParaRPr lang="en-US" altLang="zh-CN" kern="1200" dirty="0">
              <a:latin typeface="Arial" panose="020B0604020202090204" pitchFamily="34" charset="0"/>
              <a:ea typeface="SimSun" pitchFamily="2" charset="-122"/>
            </a:endParaRPr>
          </a:p>
          <a:p>
            <a:pPr lvl="1"/>
            <a:r>
              <a:rPr lang="zh-CN" altLang="en-US" kern="1200" dirty="0">
                <a:latin typeface="Arial" panose="020B0604020202090204" pitchFamily="34" charset="0"/>
                <a:ea typeface="SimSun" pitchFamily="2" charset="-122"/>
              </a:rPr>
              <a:t>（</a:t>
            </a:r>
            <a:r>
              <a:rPr lang="en-US" altLang="zh-CN" kern="1200" dirty="0">
                <a:latin typeface="Arial" panose="020B0604020202090204" pitchFamily="34" charset="0"/>
                <a:ea typeface="SimSun" pitchFamily="2" charset="-122"/>
              </a:rPr>
              <a:t>2</a:t>
            </a:r>
            <a:r>
              <a:rPr lang="zh-CN" altLang="en-US" kern="1200" dirty="0">
                <a:latin typeface="Arial" panose="020B0604020202090204" pitchFamily="34" charset="0"/>
                <a:ea typeface="SimSun" pitchFamily="2" charset="-122"/>
              </a:rPr>
              <a:t>）认知在媒介中分布；</a:t>
            </a:r>
            <a:endParaRPr lang="en-US" altLang="zh-CN" kern="1200" dirty="0">
              <a:latin typeface="Arial" panose="020B0604020202090204" pitchFamily="34" charset="0"/>
              <a:ea typeface="SimSun" pitchFamily="2" charset="-122"/>
            </a:endParaRPr>
          </a:p>
          <a:p>
            <a:pPr lvl="1"/>
            <a:r>
              <a:rPr lang="zh-CN" altLang="en-US" kern="1200" dirty="0">
                <a:latin typeface="Arial" panose="020B0604020202090204" pitchFamily="34" charset="0"/>
                <a:ea typeface="SimSun" pitchFamily="2" charset="-122"/>
              </a:rPr>
              <a:t>（</a:t>
            </a:r>
            <a:r>
              <a:rPr lang="en-US" altLang="zh-CN" kern="1200" dirty="0">
                <a:latin typeface="Arial" panose="020B0604020202090204" pitchFamily="34" charset="0"/>
                <a:ea typeface="SimSun" pitchFamily="2" charset="-122"/>
              </a:rPr>
              <a:t>3</a:t>
            </a:r>
            <a:r>
              <a:rPr lang="zh-CN" altLang="en-US" kern="1200" dirty="0">
                <a:latin typeface="Arial" panose="020B0604020202090204" pitchFamily="34" charset="0"/>
                <a:ea typeface="SimSun" pitchFamily="2" charset="-122"/>
              </a:rPr>
              <a:t>）认知在文化上分布；</a:t>
            </a:r>
            <a:endParaRPr lang="en-US" altLang="zh-CN" kern="1200" dirty="0">
              <a:latin typeface="Arial" panose="020B0604020202090204" pitchFamily="34" charset="0"/>
              <a:ea typeface="SimSun" pitchFamily="2" charset="-122"/>
            </a:endParaRPr>
          </a:p>
          <a:p>
            <a:pPr lvl="1"/>
            <a:r>
              <a:rPr lang="zh-CN" altLang="en-US" kern="1200" dirty="0">
                <a:latin typeface="Arial" panose="020B0604020202090204" pitchFamily="34" charset="0"/>
                <a:ea typeface="SimSun" pitchFamily="2" charset="-122"/>
              </a:rPr>
              <a:t>（</a:t>
            </a:r>
            <a:r>
              <a:rPr lang="en-US" altLang="zh-CN" kern="1200" dirty="0">
                <a:latin typeface="Arial" panose="020B0604020202090204" pitchFamily="34" charset="0"/>
                <a:ea typeface="SimSun" pitchFamily="2" charset="-122"/>
              </a:rPr>
              <a:t>4</a:t>
            </a:r>
            <a:r>
              <a:rPr lang="zh-CN" altLang="en-US" kern="1200" dirty="0">
                <a:latin typeface="Arial" panose="020B0604020202090204" pitchFamily="34" charset="0"/>
                <a:ea typeface="SimSun" pitchFamily="2" charset="-122"/>
              </a:rPr>
              <a:t>）认知在社会中分布；</a:t>
            </a:r>
            <a:endParaRPr lang="en-US" altLang="zh-CN" kern="1200" dirty="0">
              <a:latin typeface="Arial" panose="020B0604020202090204" pitchFamily="34" charset="0"/>
              <a:ea typeface="SimSun" pitchFamily="2" charset="-122"/>
            </a:endParaRPr>
          </a:p>
          <a:p>
            <a:pPr lvl="1"/>
            <a:r>
              <a:rPr lang="zh-CN" altLang="en-US" kern="1200" dirty="0">
                <a:latin typeface="Arial" panose="020B0604020202090204" pitchFamily="34" charset="0"/>
                <a:ea typeface="SimSun" pitchFamily="2" charset="-122"/>
              </a:rPr>
              <a:t>（</a:t>
            </a:r>
            <a:r>
              <a:rPr lang="en-US" altLang="zh-CN" kern="1200" dirty="0">
                <a:latin typeface="Arial" panose="020B0604020202090204" pitchFamily="34" charset="0"/>
                <a:ea typeface="SimSun" pitchFamily="2" charset="-122"/>
              </a:rPr>
              <a:t>5</a:t>
            </a:r>
            <a:r>
              <a:rPr lang="zh-CN" altLang="en-US" kern="1200" dirty="0">
                <a:latin typeface="Arial" panose="020B0604020202090204" pitchFamily="34" charset="0"/>
                <a:ea typeface="SimSun" pitchFamily="2" charset="-122"/>
              </a:rPr>
              <a:t>）认知在时间上分布。</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a:t>认知心理学 </a:t>
            </a:r>
            <a:endParaRPr lang="zh-CN" altLang="en-US"/>
          </a:p>
        </p:txBody>
      </p:sp>
      <p:sp>
        <p:nvSpPr>
          <p:cNvPr id="26627" name="Rectangle 3"/>
          <p:cNvSpPr>
            <a:spLocks noGrp="1" noChangeArrowheads="1"/>
          </p:cNvSpPr>
          <p:nvPr>
            <p:ph type="body" idx="1"/>
          </p:nvPr>
        </p:nvSpPr>
        <p:spPr>
          <a:xfrm>
            <a:off x="457200" y="1600200"/>
            <a:ext cx="8363272" cy="4709120"/>
          </a:xfrm>
        </p:spPr>
        <p:txBody>
          <a:bodyPr/>
          <a:lstStyle/>
          <a:p>
            <a:r>
              <a:rPr lang="zh-CN" altLang="en-US" sz="2800" dirty="0"/>
              <a:t>兴起于</a:t>
            </a:r>
            <a:r>
              <a:rPr lang="en-US" altLang="zh-CN" sz="2800" dirty="0"/>
              <a:t>20</a:t>
            </a:r>
            <a:r>
              <a:rPr lang="zh-CN" altLang="en-US" sz="2800" dirty="0"/>
              <a:t>世纪</a:t>
            </a:r>
            <a:r>
              <a:rPr lang="en-US" altLang="zh-CN" sz="2800" dirty="0"/>
              <a:t>50</a:t>
            </a:r>
            <a:r>
              <a:rPr lang="zh-CN" altLang="en-US" sz="2800" dirty="0"/>
              <a:t>年代中期</a:t>
            </a:r>
            <a:endParaRPr lang="zh-CN" altLang="en-US" sz="2800" dirty="0"/>
          </a:p>
          <a:p>
            <a:r>
              <a:rPr lang="zh-CN" altLang="en-US" sz="2800" dirty="0"/>
              <a:t>关注人的高级心理过程，如记忆、思维、语言、感知和问题解决能力等 </a:t>
            </a:r>
            <a:endParaRPr lang="zh-CN" altLang="en-US" sz="2800" dirty="0"/>
          </a:p>
          <a:p>
            <a:pPr lvl="1"/>
            <a:r>
              <a:rPr lang="zh-CN" altLang="en-US" dirty="0"/>
              <a:t>神经元网络已经成为新一代人工智能领域最热门的研究课题之一 </a:t>
            </a:r>
            <a:endParaRPr lang="zh-CN" altLang="en-US" sz="2000" dirty="0"/>
          </a:p>
          <a:p>
            <a:r>
              <a:rPr lang="zh-CN" altLang="en-US" sz="2800" dirty="0"/>
              <a:t>对</a:t>
            </a:r>
            <a:r>
              <a:rPr lang="en-US" altLang="zh-CN" sz="2800" dirty="0"/>
              <a:t>HCI</a:t>
            </a:r>
            <a:r>
              <a:rPr lang="zh-CN" altLang="en-US" sz="2800" dirty="0"/>
              <a:t>的贡献</a:t>
            </a:r>
            <a:endParaRPr lang="zh-CN" altLang="en-US" sz="2800" dirty="0"/>
          </a:p>
          <a:p>
            <a:pPr lvl="1"/>
            <a:r>
              <a:rPr lang="zh-CN" altLang="en-US" dirty="0"/>
              <a:t>有助于理解人与计算机的交互过程，同时也可对用户行为进行预测 </a:t>
            </a:r>
            <a:endParaRPr lang="zh-CN" altLang="en-US" dirty="0"/>
          </a:p>
          <a:p>
            <a:pPr lvl="1"/>
            <a:r>
              <a:rPr lang="zh-CN" altLang="en-US" dirty="0"/>
              <a:t>人对于外界的感知有</a:t>
            </a:r>
            <a:r>
              <a:rPr lang="en-US" altLang="zh-CN" dirty="0"/>
              <a:t>80%</a:t>
            </a:r>
            <a:r>
              <a:rPr lang="zh-CN" altLang="en-US" dirty="0"/>
              <a:t>来自于视觉获取的信息 </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a:t>格式塔（</a:t>
            </a:r>
            <a:r>
              <a:rPr lang="en-US" altLang="zh-CN"/>
              <a:t>Gestalt</a:t>
            </a:r>
            <a:r>
              <a:rPr lang="zh-CN" altLang="en-US"/>
              <a:t>）心理学 </a:t>
            </a:r>
            <a:endParaRPr lang="zh-CN" altLang="en-US"/>
          </a:p>
        </p:txBody>
      </p:sp>
      <p:sp>
        <p:nvSpPr>
          <p:cNvPr id="27651" name="Rectangle 3"/>
          <p:cNvSpPr>
            <a:spLocks noGrp="1" noChangeArrowheads="1"/>
          </p:cNvSpPr>
          <p:nvPr>
            <p:ph type="body" idx="1"/>
          </p:nvPr>
        </p:nvSpPr>
        <p:spPr/>
        <p:txBody>
          <a:bodyPr/>
          <a:lstStyle/>
          <a:p>
            <a:pPr>
              <a:lnSpc>
                <a:spcPct val="90000"/>
              </a:lnSpc>
            </a:pPr>
            <a:r>
              <a:rPr lang="zh-CN" altLang="en-US" sz="2400"/>
              <a:t>研究人是如何感知一个良好组织的模式的，而不是将其视为一系列相互独立的部分 </a:t>
            </a:r>
            <a:endParaRPr lang="zh-CN" altLang="en-US" sz="2400"/>
          </a:p>
          <a:p>
            <a:pPr lvl="1">
              <a:lnSpc>
                <a:spcPct val="90000"/>
              </a:lnSpc>
            </a:pPr>
            <a:r>
              <a:rPr lang="zh-CN" altLang="en-US" sz="2000"/>
              <a:t>事物的整体区别于部分的组合 </a:t>
            </a:r>
            <a:endParaRPr lang="zh-CN" altLang="en-US" sz="2000"/>
          </a:p>
          <a:p>
            <a:pPr lvl="1">
              <a:lnSpc>
                <a:spcPct val="90000"/>
              </a:lnSpc>
            </a:pPr>
            <a:endParaRPr lang="zh-CN" altLang="en-US" sz="2000"/>
          </a:p>
          <a:p>
            <a:pPr>
              <a:lnSpc>
                <a:spcPct val="90000"/>
              </a:lnSpc>
            </a:pPr>
            <a:r>
              <a:rPr lang="zh-CN" altLang="en-US" sz="2400"/>
              <a:t>“</a:t>
            </a:r>
            <a:r>
              <a:rPr lang="en-US" altLang="zh-CN" sz="2400"/>
              <a:t>Gestalt” </a:t>
            </a:r>
            <a:endParaRPr lang="en-US" altLang="zh-CN" sz="2400"/>
          </a:p>
          <a:p>
            <a:pPr lvl="1">
              <a:lnSpc>
                <a:spcPct val="90000"/>
              </a:lnSpc>
            </a:pPr>
            <a:r>
              <a:rPr lang="zh-CN" altLang="en-US" sz="2000"/>
              <a:t>德语，“完形（</a:t>
            </a:r>
            <a:r>
              <a:rPr lang="en-US" altLang="zh-CN" sz="2000"/>
              <a:t>configuration</a:t>
            </a:r>
            <a:r>
              <a:rPr lang="zh-CN" altLang="en-US" sz="2000"/>
              <a:t>）”或“型式（</a:t>
            </a:r>
            <a:r>
              <a:rPr lang="en-US" altLang="zh-CN" sz="2000"/>
              <a:t>pattern</a:t>
            </a:r>
            <a:r>
              <a:rPr lang="zh-CN" altLang="en-US" sz="2000"/>
              <a:t>）”</a:t>
            </a:r>
            <a:endParaRPr lang="zh-CN" altLang="en-US" sz="2000"/>
          </a:p>
          <a:p>
            <a:pPr lvl="1">
              <a:lnSpc>
                <a:spcPct val="90000"/>
              </a:lnSpc>
            </a:pPr>
            <a:r>
              <a:rPr lang="zh-CN" altLang="en-US" sz="2000"/>
              <a:t>格式塔心理学又称完形心理学</a:t>
            </a:r>
            <a:endParaRPr lang="zh-CN" altLang="en-US" sz="2000"/>
          </a:p>
          <a:p>
            <a:pPr>
              <a:lnSpc>
                <a:spcPct val="90000"/>
              </a:lnSpc>
            </a:pPr>
            <a:r>
              <a:rPr lang="zh-CN" altLang="en-US" sz="2400"/>
              <a:t>表明</a:t>
            </a:r>
            <a:endParaRPr lang="zh-CN" altLang="en-US" sz="2400"/>
          </a:p>
          <a:p>
            <a:pPr lvl="1">
              <a:lnSpc>
                <a:spcPct val="90000"/>
              </a:lnSpc>
            </a:pPr>
            <a:r>
              <a:rPr lang="zh-CN" altLang="en-US" sz="2000"/>
              <a:t>用户在感知事物的时候总是尽可能将其视为一个“好”的型式 </a:t>
            </a:r>
            <a:endParaRPr lang="zh-CN" altLang="en-US" sz="2000"/>
          </a:p>
          <a:p>
            <a:pPr lvl="1">
              <a:lnSpc>
                <a:spcPct val="90000"/>
              </a:lnSpc>
            </a:pPr>
            <a:endParaRPr lang="zh-CN" altLang="en-US" sz="2000"/>
          </a:p>
          <a:p>
            <a:pPr>
              <a:lnSpc>
                <a:spcPct val="90000"/>
              </a:lnSpc>
            </a:pPr>
            <a:r>
              <a:rPr lang="zh-CN" altLang="en-US" sz="2400"/>
              <a:t>相近性原则、相似性原则、连续性原则、完整性和闭合性原则 </a:t>
            </a:r>
            <a:endParaRPr lang="zh-CN" altLang="en-US" sz="2400"/>
          </a:p>
        </p:txBody>
      </p:sp>
      <p:pic>
        <p:nvPicPr>
          <p:cNvPr id="23450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6325" y="2133600"/>
            <a:ext cx="2449513" cy="99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CN" altLang="en-US"/>
              <a:t>相近性原则 </a:t>
            </a:r>
            <a:endParaRPr lang="zh-CN" altLang="en-US"/>
          </a:p>
        </p:txBody>
      </p:sp>
      <p:sp>
        <p:nvSpPr>
          <p:cNvPr id="28675" name="Rectangle 3"/>
          <p:cNvSpPr>
            <a:spLocks noGrp="1" noChangeArrowheads="1"/>
          </p:cNvSpPr>
          <p:nvPr>
            <p:ph type="body" idx="1"/>
          </p:nvPr>
        </p:nvSpPr>
        <p:spPr>
          <a:xfrm>
            <a:off x="395288" y="1484313"/>
            <a:ext cx="8142287" cy="4392612"/>
          </a:xfrm>
        </p:spPr>
        <p:txBody>
          <a:bodyPr/>
          <a:lstStyle/>
          <a:p>
            <a:r>
              <a:rPr lang="zh-CN" altLang="en-US"/>
              <a:t>空间上比较靠近的物体容易被视为整体</a:t>
            </a:r>
            <a:endParaRPr lang="zh-CN" altLang="en-US"/>
          </a:p>
          <a:p>
            <a:pPr marL="742950" lvl="1" indent="-285750"/>
            <a:r>
              <a:rPr lang="zh-CN" altLang="en-US"/>
              <a:t>设计界面时，应按照相关性对组件进行分组</a:t>
            </a:r>
            <a:endParaRPr lang="zh-CN" altLang="en-US"/>
          </a:p>
          <a:p>
            <a:pPr marL="742950" lvl="1" indent="-285750"/>
            <a:endParaRPr lang="zh-CN" altLang="en-US"/>
          </a:p>
          <a:p>
            <a:r>
              <a:rPr lang="zh-CN" altLang="en-US"/>
              <a:t>如下图，你看到了什么？ </a:t>
            </a:r>
            <a:endParaRPr lang="zh-CN" altLang="en-US"/>
          </a:p>
        </p:txBody>
      </p:sp>
      <p:sp>
        <p:nvSpPr>
          <p:cNvPr id="28676" name="AutoShape 8" descr="ANd9GcQVJ-4N3uTbvO2_qixZFdCj-K9Jn1m8WBZ6blQjtCC3-yX9iEce"/>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sp>
        <p:nvSpPr>
          <p:cNvPr id="28677" name="AutoShape 10" descr="ANd9GcQVJ-4N3uTbvO2_qixZFdCj-K9Jn1m8WBZ6blQjtCC3-yX9iEce"/>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sp>
        <p:nvSpPr>
          <p:cNvPr id="28678" name="AutoShape 12" descr="ANd9GcQVJ-4N3uTbvO2_qixZFdCj-K9Jn1m8WBZ6blQjtCC3-yX9iEce"/>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sp>
        <p:nvSpPr>
          <p:cNvPr id="28679" name="AutoShape 14" descr="ANd9GcQVJ-4N3uTbvO2_qixZFdCj-K9Jn1m8WBZ6blQjtCC3-yX9iEce"/>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pic>
        <p:nvPicPr>
          <p:cNvPr id="28680" name="Picture 20" descr="law-of-proximit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6732" y="3581400"/>
            <a:ext cx="5400675"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3938" y="3141663"/>
            <a:ext cx="3048000" cy="25685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Lst>
        </p:spPr>
      </p:pic>
      <p:pic>
        <p:nvPicPr>
          <p:cNvPr id="26635" name="Picture 11" descr="Site source: Alpine Mea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573" y="3731260"/>
            <a:ext cx="5238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endParaRPr lang="zh-CN" altLang="zh-CN"/>
          </a:p>
        </p:txBody>
      </p:sp>
      <p:sp>
        <p:nvSpPr>
          <p:cNvPr id="4099" name="Rectangle 3"/>
          <p:cNvSpPr>
            <a:spLocks noGrp="1" noChangeArrowheads="1"/>
          </p:cNvSpPr>
          <p:nvPr>
            <p:ph type="body" idx="1"/>
          </p:nvPr>
        </p:nvSpPr>
        <p:spPr/>
        <p:txBody>
          <a:bodyPr/>
          <a:lstStyle/>
          <a:p>
            <a:r>
              <a:rPr lang="zh-CN" altLang="en-US"/>
              <a:t>交互范型（</a:t>
            </a:r>
            <a:r>
              <a:rPr lang="en-US" altLang="zh-CN"/>
              <a:t>Form</a:t>
            </a:r>
            <a:r>
              <a:rPr lang="zh-CN" altLang="en-US"/>
              <a:t>）</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a:t> </a:t>
            </a:r>
            <a:r>
              <a:rPr lang="zh-CN" altLang="en-US"/>
              <a:t>相似性原则 </a:t>
            </a:r>
            <a:endParaRPr lang="zh-CN" altLang="en-US"/>
          </a:p>
        </p:txBody>
      </p:sp>
      <p:sp>
        <p:nvSpPr>
          <p:cNvPr id="29699" name="Rectangle 3"/>
          <p:cNvSpPr>
            <a:spLocks noGrp="1" noChangeArrowheads="1"/>
          </p:cNvSpPr>
          <p:nvPr>
            <p:ph type="body" idx="1"/>
          </p:nvPr>
        </p:nvSpPr>
        <p:spPr>
          <a:xfrm>
            <a:off x="731838" y="736600"/>
            <a:ext cx="8229600" cy="4530725"/>
          </a:xfrm>
        </p:spPr>
        <p:txBody>
          <a:bodyPr/>
          <a:lstStyle/>
          <a:p>
            <a:r>
              <a:rPr lang="zh-CN" altLang="en-US"/>
              <a:t>人们习惯将看上去相似的物体看成一个整体 </a:t>
            </a:r>
            <a:endParaRPr lang="zh-CN" altLang="en-US"/>
          </a:p>
          <a:p>
            <a:pPr marL="742950" lvl="1" indent="-285750"/>
            <a:r>
              <a:rPr lang="zh-CN" altLang="en-US" dirty="0"/>
              <a:t>功能相近的组件应该使用相同或相近的表现形式</a:t>
            </a:r>
            <a:endParaRPr lang="zh-CN" altLang="en-US" dirty="0"/>
          </a:p>
          <a:p>
            <a:r>
              <a:rPr lang="zh-CN" altLang="en-US" dirty="0"/>
              <a:t>这一次呢？</a:t>
            </a:r>
            <a:endParaRPr lang="zh-CN" altLang="en-US" dirty="0"/>
          </a:p>
        </p:txBody>
      </p:sp>
      <p:sp>
        <p:nvSpPr>
          <p:cNvPr id="29700" name="Text Box 4"/>
          <p:cNvSpPr txBox="1">
            <a:spLocks noChangeArrowheads="1"/>
          </p:cNvSpPr>
          <p:nvPr/>
        </p:nvSpPr>
        <p:spPr bwMode="auto">
          <a:xfrm>
            <a:off x="662781" y="3224212"/>
            <a:ext cx="23749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algn="l" eaLnBrk="1" hangingPunct="1">
              <a:spcBef>
                <a:spcPct val="50000"/>
              </a:spcBef>
            </a:pPr>
            <a:r>
              <a:rPr lang="en-US" altLang="zh-CN" dirty="0">
                <a:latin typeface="Arial" panose="020B0604020202090204" pitchFamily="34" charset="0"/>
              </a:rPr>
              <a:t>O X X X X X X X XX  </a:t>
            </a:r>
            <a:br>
              <a:rPr lang="en-US" altLang="zh-CN" dirty="0">
                <a:latin typeface="Arial" panose="020B0604020202090204" pitchFamily="34" charset="0"/>
              </a:rPr>
            </a:br>
            <a:r>
              <a:rPr lang="en-US" altLang="zh-CN" dirty="0">
                <a:latin typeface="Arial" panose="020B0604020202090204" pitchFamily="34" charset="0"/>
              </a:rPr>
              <a:t>X O X X X X X X X X  </a:t>
            </a:r>
            <a:br>
              <a:rPr lang="en-US" altLang="zh-CN" dirty="0">
                <a:latin typeface="Arial" panose="020B0604020202090204" pitchFamily="34" charset="0"/>
              </a:rPr>
            </a:br>
            <a:r>
              <a:rPr lang="en-US" altLang="zh-CN" dirty="0">
                <a:latin typeface="Arial" panose="020B0604020202090204" pitchFamily="34" charset="0"/>
              </a:rPr>
              <a:t>X X O X X X X X X X  </a:t>
            </a:r>
            <a:br>
              <a:rPr lang="en-US" altLang="zh-CN" dirty="0">
                <a:latin typeface="Arial" panose="020B0604020202090204" pitchFamily="34" charset="0"/>
              </a:rPr>
            </a:br>
            <a:r>
              <a:rPr lang="en-US" altLang="zh-CN" dirty="0">
                <a:latin typeface="Arial" panose="020B0604020202090204" pitchFamily="34" charset="0"/>
              </a:rPr>
              <a:t>X X X O X X X X X X  </a:t>
            </a:r>
            <a:br>
              <a:rPr lang="en-US" altLang="zh-CN" dirty="0">
                <a:latin typeface="Arial" panose="020B0604020202090204" pitchFamily="34" charset="0"/>
              </a:rPr>
            </a:br>
            <a:r>
              <a:rPr lang="en-US" altLang="zh-CN" dirty="0">
                <a:latin typeface="Arial" panose="020B0604020202090204" pitchFamily="34" charset="0"/>
              </a:rPr>
              <a:t>X X X X O X X X X X  </a:t>
            </a:r>
            <a:br>
              <a:rPr lang="en-US" altLang="zh-CN" dirty="0">
                <a:latin typeface="Arial" panose="020B0604020202090204" pitchFamily="34" charset="0"/>
              </a:rPr>
            </a:br>
            <a:r>
              <a:rPr lang="en-US" altLang="zh-CN" dirty="0">
                <a:latin typeface="Arial" panose="020B0604020202090204" pitchFamily="34" charset="0"/>
              </a:rPr>
              <a:t>X X X X X O X X X X  </a:t>
            </a:r>
            <a:br>
              <a:rPr lang="en-US" altLang="zh-CN" dirty="0">
                <a:latin typeface="Arial" panose="020B0604020202090204" pitchFamily="34" charset="0"/>
              </a:rPr>
            </a:br>
            <a:r>
              <a:rPr lang="en-US" altLang="zh-CN" dirty="0">
                <a:latin typeface="Arial" panose="020B0604020202090204" pitchFamily="34" charset="0"/>
              </a:rPr>
              <a:t>X X X X X X O X X X  </a:t>
            </a:r>
            <a:br>
              <a:rPr lang="en-US" altLang="zh-CN" dirty="0">
                <a:latin typeface="Arial" panose="020B0604020202090204" pitchFamily="34" charset="0"/>
              </a:rPr>
            </a:br>
            <a:r>
              <a:rPr lang="en-US" altLang="zh-CN" dirty="0">
                <a:latin typeface="Arial" panose="020B0604020202090204" pitchFamily="34" charset="0"/>
              </a:rPr>
              <a:t>X X X X X X X O X X  </a:t>
            </a:r>
            <a:br>
              <a:rPr lang="en-US" altLang="zh-CN" dirty="0">
                <a:latin typeface="Arial" panose="020B0604020202090204" pitchFamily="34" charset="0"/>
              </a:rPr>
            </a:br>
            <a:r>
              <a:rPr lang="en-US" altLang="zh-CN" dirty="0">
                <a:latin typeface="Arial" panose="020B0604020202090204" pitchFamily="34" charset="0"/>
              </a:rPr>
              <a:t>X X X X X X X X O X  </a:t>
            </a:r>
            <a:br>
              <a:rPr lang="en-US" altLang="zh-CN" dirty="0">
                <a:latin typeface="Arial" panose="020B0604020202090204" pitchFamily="34" charset="0"/>
              </a:rPr>
            </a:br>
            <a:r>
              <a:rPr lang="en-US" altLang="zh-CN" dirty="0">
                <a:latin typeface="Arial" panose="020B0604020202090204" pitchFamily="34" charset="0"/>
              </a:rPr>
              <a:t>X X X X X X X X X O </a:t>
            </a:r>
            <a:endParaRPr lang="en-US" altLang="zh-CN" dirty="0">
              <a:latin typeface="Arial" panose="020B0604020202090204" pitchFamily="34" charset="0"/>
            </a:endParaRPr>
          </a:p>
        </p:txBody>
      </p:sp>
      <p:grpSp>
        <p:nvGrpSpPr>
          <p:cNvPr id="29701" name="Group 24"/>
          <p:cNvGrpSpPr/>
          <p:nvPr/>
        </p:nvGrpSpPr>
        <p:grpSpPr bwMode="auto">
          <a:xfrm>
            <a:off x="3578225" y="3451225"/>
            <a:ext cx="2428875" cy="1285875"/>
            <a:chOff x="6072198" y="1928802"/>
            <a:chExt cx="2428892" cy="1285884"/>
          </a:xfrm>
        </p:grpSpPr>
        <p:sp>
          <p:nvSpPr>
            <p:cNvPr id="7" name="Rectangle 6"/>
            <p:cNvSpPr/>
            <p:nvPr/>
          </p:nvSpPr>
          <p:spPr>
            <a:xfrm>
              <a:off x="6072198" y="1928802"/>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8" name="Rectangle 7"/>
            <p:cNvSpPr/>
            <p:nvPr/>
          </p:nvSpPr>
          <p:spPr>
            <a:xfrm>
              <a:off x="6072198" y="2428868"/>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9" name="Rectangle 8"/>
            <p:cNvSpPr/>
            <p:nvPr/>
          </p:nvSpPr>
          <p:spPr>
            <a:xfrm>
              <a:off x="6072198" y="2928934"/>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0" name="Isosceles Triangle 9"/>
            <p:cNvSpPr/>
            <p:nvPr/>
          </p:nvSpPr>
          <p:spPr>
            <a:xfrm>
              <a:off x="6500826" y="1928802"/>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1" name="Isosceles Triangle 10"/>
            <p:cNvSpPr/>
            <p:nvPr/>
          </p:nvSpPr>
          <p:spPr>
            <a:xfrm>
              <a:off x="6500826" y="2428868"/>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2" name="Isosceles Triangle 11"/>
            <p:cNvSpPr/>
            <p:nvPr/>
          </p:nvSpPr>
          <p:spPr>
            <a:xfrm>
              <a:off x="6500826" y="2928934"/>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3" name="Isosceles Triangle 12"/>
            <p:cNvSpPr/>
            <p:nvPr/>
          </p:nvSpPr>
          <p:spPr>
            <a:xfrm>
              <a:off x="7358082" y="1928802"/>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4" name="Isosceles Triangle 13"/>
            <p:cNvSpPr/>
            <p:nvPr/>
          </p:nvSpPr>
          <p:spPr>
            <a:xfrm>
              <a:off x="7358082" y="2428868"/>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5" name="Isosceles Triangle 14"/>
            <p:cNvSpPr/>
            <p:nvPr/>
          </p:nvSpPr>
          <p:spPr>
            <a:xfrm>
              <a:off x="7358082" y="2928934"/>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6" name="Isosceles Triangle 15"/>
            <p:cNvSpPr/>
            <p:nvPr/>
          </p:nvSpPr>
          <p:spPr>
            <a:xfrm>
              <a:off x="8215338" y="1928802"/>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7" name="Isosceles Triangle 16"/>
            <p:cNvSpPr/>
            <p:nvPr/>
          </p:nvSpPr>
          <p:spPr>
            <a:xfrm>
              <a:off x="8215338" y="2428868"/>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8" name="Isosceles Triangle 17"/>
            <p:cNvSpPr/>
            <p:nvPr/>
          </p:nvSpPr>
          <p:spPr>
            <a:xfrm>
              <a:off x="8215338" y="2928934"/>
              <a:ext cx="285752" cy="285752"/>
            </a:xfrm>
            <a:prstGeom prst="triangle">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19" name="Rectangle 18"/>
            <p:cNvSpPr/>
            <p:nvPr/>
          </p:nvSpPr>
          <p:spPr>
            <a:xfrm>
              <a:off x="6929454" y="1928802"/>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20" name="Rectangle 19"/>
            <p:cNvSpPr/>
            <p:nvPr/>
          </p:nvSpPr>
          <p:spPr>
            <a:xfrm>
              <a:off x="6929454" y="2428868"/>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21" name="Rectangle 20"/>
            <p:cNvSpPr/>
            <p:nvPr/>
          </p:nvSpPr>
          <p:spPr>
            <a:xfrm>
              <a:off x="6929454" y="2928934"/>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22" name="Rectangle 21"/>
            <p:cNvSpPr/>
            <p:nvPr/>
          </p:nvSpPr>
          <p:spPr>
            <a:xfrm>
              <a:off x="7786710" y="1928802"/>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23" name="Rectangle 22"/>
            <p:cNvSpPr/>
            <p:nvPr/>
          </p:nvSpPr>
          <p:spPr>
            <a:xfrm>
              <a:off x="7786710" y="2428868"/>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sp>
          <p:nvSpPr>
            <p:cNvPr id="24" name="Rectangle 23"/>
            <p:cNvSpPr/>
            <p:nvPr/>
          </p:nvSpPr>
          <p:spPr>
            <a:xfrm>
              <a:off x="7786710" y="2928934"/>
              <a:ext cx="285752" cy="28575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defRPr/>
              </a:pPr>
              <a:endParaRPr lang="en-AU">
                <a:solidFill>
                  <a:srgbClr val="FFFFFF"/>
                </a:solidFill>
                <a:latin typeface="Corbel" pitchFamily="34" charset="0"/>
              </a:endParaRPr>
            </a:p>
          </p:txBody>
        </p:sp>
      </p:grpSp>
      <p:sp>
        <p:nvSpPr>
          <p:cNvPr id="29702" name="AutoShape 61" descr="data:image/jpeg;base64,/9j/4AAQSkZJRgABAQAAAQABAAD/2wCEAAkGBhQRERUTEhQWFRAVFxoYGBgWGB8YGhkcIBoaGR4bFyAaHSceIB8jHhwbHy8mJScqLDgsGCA1NTAqNSYtLCkBCQoKBQUFDQUFDSkYEhgpKSkpKSkpKSkpKSkpKSkpKSkpKSkpKSkpKSkpKSkpKSkpKSkpKSkpKSkpKSkpKSkpKf/AABEIALAAsAMBIgACEQEDEQH/xAAcAAEAAgIDAQAAAAAAAAAAAAAABAUHCAIDBgH/xAA5EAACAQIEBAQEAwYHAQAAAAABAgMAEQQFEiExQVFhBhNxgQciMpEIUqEUFSNCgsEzYnKSsdHw4f/EABQBAQAAAAAAAAAAAAAAAAAAAAD/xAAUEQEAAAAAAAAAAAAAAAAAAAAA/9oADAMBAAIRAxEAPwDONKUoFKUoFKUoFKUoFKUoFKUoFKUoFKUoFKUoFKUoFKUoFKUoFK4yvpBNr2BNhx9qo8Nl8cyJJMiSyOoYl1DgXF7LqBsovsBQX1KrcsfTJJCPoVI3W+9tRkXT6DRcf6rcqkZnijFDJIBcojMAeFwCd+1BKpVMclhP+JGkj83kUMx9yNvQbDlUvLJD/EQkkIwAJ3NiqtYk8bXt9qCdSomaTlIiV2YlVB421MFv7XvUI5LDe5iQvx1kXe/XV9V+96C4pUPK5SVYMblHK3PEgcL97G3tTNJSFUKbF3C3HEA8bd7C3vQTKVTDJYb3ESBuOsAB79dX1X73qdlc5eIFt2BZSeF9LFb+9r0EulQc0c/w0BIDsQSNjYKzWBHC9rfeogyWEf4caRvyeNQrD3A39DsedBc0qLlmKMsMchFi6KxA4XIB27VHzN9UscJ+hkkdrbX0mNdPoddz6W50FlSqHE5fHCjyQokUiKWBRQgNhezaQLqbbg1eRvqANrXANjx96DlSlKBSlKBVX+7ZE+WF0EfJXQtp7KVcfKOQ/WrSouLzWGIgSyxxk8A7hSfS5oPuDwfl3JOp2+prWvbgAOQHIV3yIGBBAKkWIPAjoa+qwIuNweBFfaCr/d8y/KkqaOA8xGZh6kONX6HqTU3CYQRi1ySTdmPEnqbfb2rrxObwxtokmjR/ys6qfsTepdB1zwB1KsLqRY//ADvUD9hnGwlTT+YxkvbvZwpPewHY1Z1EfNoQ/lmaMS3toLrqv0te96DuwuGEahR7k8STuSe5NMVhhIpU+xHEEbgjuK7aUFZ+wznYypp/MsZD27XcqD3sR2FT4IAihVFlAsK6EzaEv5YmjMt7aA6lr9LXvepdB0YvCCQWuQQbqw4g9Rf7e9Qv3fM3yySpo4Hy0ZWPoS50/qehFWlRMNm8MjaI5o3f8qurH7A3oJKIFAAAAAsAOAHQV0Y3B+ZYg6ZFvpa17X4gjmDzFSa+MwAudgOJNBWfu2R/lmdDHzVEK6uzFnPynmP1q0qLhM0hlJEUschHEI4Yj1salUClKUClKUHGRiASBcgbDr2rSvOc4lxc7zzsXlkNyT/wOgHACt1qx14l+BeBxk7T6pYXc6nERXSxPE2ZTYntt2oKT8OWeTTYfEwSMWhgMflX4jX5mpQeg0ggctR7VlPO8W0WGmkQXdI3ZfUKSKj+GvDUGXwLBhk0xjc8yzc2Y8ybD7Va0GkWMxjzSNJKxeRySzMbkk8zWynwEzuXE5YRM2ryZTEhPHQERgD1tqI9AK683/D9l88xkRpoFY3McRXT/TqU29OHpXv8lyWLBwJBh0CQoLKo+5JJ3JJ3JNBX+PMzkw2XYqaI2lSJip6G3H241p5JIWJZiSxJJJNySdySetbvSxBlKsAVYEEHgQdiDWMsR+HrL2m8wPOsZN/KVl0+gJXUAfW++xFBffCHOJcVlOHkmYtJ86ajxYK5UE9TYbmnxeziXC5TPJCxWT5E1DioZwpI6Gx2NerwOBSGNIolCRooVVHAAcAKY7ApNG8Uqh43UqyngQeINBpLHIVIZSQwIIINiCNwQeRrcPwJmcmJy7CzSm8skSlj1NuPvxrxuH/D1l6zeYXnaMG/lMy6fQkLqIHrfbcmsmxRBVCqAFUAADgANgBQY5+Pedy4bLAIW0+fMInI46CjsQOl9IHpeta8HjHhkWSJikiEFWU2II5itz86yWLGQPBiEDwuLMp+4II3BB3BFeAyj8P2XwTCR2mnVTcRyldP9WlRf04etBkDJMW0uGhkcWd40ZvUqCaxZ+I3PJocPhoI2KwzmTzbcTo8vSpPQ6iSOekd6zBVV4l8MwZhA0GJTVGdxyKtuAynkRc/eg0+ybOZcJOk8DFJYzcH+x6g8CK3UjYkAkWJG46dqx54a+BeBwc6z6pZnQ6kEpXSpHA2VRcjvt2rItApSlApSlAqJNmkaMVJJYcQqs1vXSDb3qTITY6d2sbX68qqsot5EZFzdASTxLEXYt3JvfvQWkMyuoZSCp4EVzqsy8nz5gPo0xntrJk1e+kR/p1qRm7ssEpjvrEbFbbm9jw79KD5Lm8SkgsSRsdKswB6EqCBUqOQMAVIKkXBBuCOoqFAihVCW0ADTbhblavmVbNMB9Ik26XKqWt/USfUmgsKgtnUI/n2HFtJKjrdradvWmdtaFuQ+UMeFlLAMe3y3rkBbYbAbADl6UEsGhNQcmFkYD6A7BelgeA7A3HtTORdFB+guobpYngexNh70H1c6hP8+x4NpIU9LNbTv61OqGRfY7g7EHn61xyRrwrzHzBTxuuohT3+W29BMkkCgliAoFySbADqaixZvExADEE7DUrKCegLAA115r9UIP0mTfpcKxW/9QB9QK+zopVg9tBB1X4W53oJ9cJp1RSzEBRxJqPlDs0ERkvrMalr7G9hx79aj5gT+0Qg/RpkPbWDHp99Jk/XpQSIM0jdtIJDHgGVlv6agL+1S6qM3t5EhO1kJBHEMBdSve9rd6tYybDVs1he3XnQcqUpQKUpQKhSZUpJKs6XNyEawJ5m3ftU2vIeIPitl2CmMM0/8UfUEVn09m0g2PbjQeqw+GWNdKjbj1JPUk8TXbUPKc3ixUSzQOskT8GU3HQjsQdiKmUEE5Qv8rOi/lVrD26e1S4YAihVFlFeNzb4xZZhpTDJiLups2hGdQRsQSoIvfbavXYLGpNGskTK8bi6spuCOoNB3EX48KgjJlGwaQJ+UOQPQcwPQ1OJtueFeIm+NGVLL5RxNze2pUYpf/UBa3fhQe2iiCgKoAUCwA2AHaksQYFWAKkWIO4I718hmDqGUhlYXBG4IPMUmmCKWYhVUXJOwAHM0EM5Mp2LSFPylyR6HmR6mpwFuHCvEQ/GjKml8oYmxvbUyMEv/qItbvwr24N9xwoOE8CupVhdTUVcoX+Zndfys1x79feu/G41IY2kldUjQXZmNgB1JryWU/GHLMTKIY8RZ2Nl1oyKSdgAWAF77UHtK6sRhlkXSw249CD1BHA121DzfN4sLE008ixxJxZjYdh3JOwFB8jypQQWZ3sbgObgHkbdu9Ta8j4f+K2XY2YQwz/xT9IdWTV2XUBc9uNeuoFKUoFKUoOMgNjb6rbX61pPmWHkjmkScMJ1dhIG3bVfe55m/Ot2qpM38FYLFyeZiMNFJJYDUyi9hyJ50GNvw2YaZcPi3YMMO7x+XfgWAcSFfbywT/ltyrK+dxu2GmWL/FMbhLcdWk2t3vUjC4VIkVI1CRqLKqiwA6ACu2g0edCpIIIYGxB2IPQ1sp+HzDSplZMoYI87tFq/JpQXUcgWDe9zzr1+ZeBMBiJDLNhIXlPFmQXPr1q8jjCgBQAoFgALADoKCh+IEEr5Zi1huZTC4ULxO24He1608reOqCbwDl7y+c2EgMpOosUG56nlegqPg1h5UyfDCbUGsxUNx0FyU9tNrdrU+MuHlfJ8SIdRYBSwXjoDgv7ab37Xr2oFCKDR2tw/h/BKmWYRZriUQoGDcRtsD3tavsHgHL0l85cJAJQdQYINj1HK9X9BjL8QeGlfKwYgxRJ0aXT+TS4uw5gMV97HlWtaIWIABLE2AG5J6Ct35IwwIYAqRYgi4I6GqPLfAmAw8glhwkMco4MqC49OlBY5JG64aFZf8URoHvx1aRe/e9Yn/Enhpmw+EdQxw6PJ5luAYhBGW9vMAPe3Osy11YrCpKjJIoeNhZlYXBHQg0GlWW4eSSaNIAxnZ1EYXZtV9rHkb863YjBsL8bb261TZR4KwWEk8zD4aKOS1tSqL2PIHlV3QKUpQKUpQKr2zUk/w4y6g2LXVQbbHTc7/wDHep0ikggGxINj071VZQR5SJazRqqMv5SFAt/11FjQWGFxYkBIBBBsyniDxsfvXeTVXlg1TSyLvGUjQEcCVMha3UfOBfqD0qTm+GMkEqL9TIyjuSCLH14UHT+9i28cTPGeDXVbjqoJ3HrapmGxIkXUvoQdiCOIPeokGJV11KdufIg8w3QjmKZRv5jj6HcFT1ARV1DsSNqCdLKFUsxAUAkk8ABxJqB+9G4iFynW6hv9pN/vY9q7c3iLRHSLkFWsOJCsGIHewrrXEqU1hhotfVfa3c8qCZBOHUMpup/9v3pPOEUsxso/9t3qLlCnQzWsHdmAO2x4H34+9M2U6FaxIR1Y232HE+3H2oOH70YbmFwnW6lv9oN/tc9qnxShlDKQVIBBHAg8CKgtiVCayw0WvqvtbseddmURFYhqFiSzWPEBmLAHvY0HficSI11N6ADckngAOtQv3uV3kiZIxxa6tYdWAOw9L1yzbYxufoRyWPQFGXUewJpPiVRdTHblzJPIL1J5CgsL10YrFiMAkEkmyqOJPGw+1deUYYxwRI31IiqbciABYenCo2ZDTNFI20YSRCTwBYxlb9B8hF+pHWg7EzUg/wASNkUmwa6sN9hqsdv+O9WFVGbkeU6Wu0isir+YkEW/76C5q1jUgAE3IAueveg5UpSgUpSgVGxWWRSkGSKNyNgXQMbdNxUmsQeJvxEQ4fENFhsP+0Ih0tIZPLViOOj5GuP836W3oMvKoAsNgK+1QeCvGkOaYcTwXBB0uh+pGtex/sedXsjhQSSAoFyTwA6mgj4jKoZG1PFG79WQE/cipVYYzf8AElEkxXD4QzQj+dpPLLdwuhrD137Cso+F/E0OYYZMTASY35H6lI4qwBO4oLaor5VCX8wxRmS99RQar8je171zxuNSGN5ZGCxopZmPAAC5JrDmI/ErGJrJg2bD6razKFcjmwXQRfjYavcUGaqVCybOIsXBHPA2qKRdSn+xHIjgRTOs4iwkEk87aYo11Mf7AcyeAFBzTKoQ/mCKMSXvqCDVfmb2vepVYVw/4lYzNZ8Gy4ctbWJQzgcmK6AOlxq9zWY8FjUmjSWNg0bqGVhwIIuCKDvqLh8qhjbUkUaP1VAD9wKh+KPE0OX4Z8TOToTkPqYngqgkbmsXZR+JKJ5guIwhhhO2tZPMK9yuhbj037GgzPXxlBFjuDxFfEcMAQQVIuCOBHUVReNfGkGV4czz3JJ0og+p2tew7dTyoLbC5ZFESY4o0JFiUQKbdNhUmsQeGfxEQ4jELFicP+zo50rIJPMVSdhr+RbD/N+gG9ZfoFKUoFKUoOMiXBHC4tccfatNvFPhWfLsQ0GIQggnS1vldb/Uh5ity6UGKfgD4QnweHnnnUocSY9CMLMFTX8zdNWvYdu9ZKzjBGbDyxA6TJGyA9CVIqZSg0sznIZ8JOcPPGyTA20kceQK9QeRFbKfBTwrNgMu04gaZJpDLoOxQFUUBu/y397cq9/SgpfGmTvi8BicPGQJJYmVbmwvbYHsa1CxGUTRznDvE4xAbT5ek69XIADc35W43Fq3XpQeT+Fvh2XA5ZBBNtKNTMv5SzFtPS4vY250+KXh2XHZZPBDvKdLKv5irBtPS5tYX516ylBpRh8omknGHSJziC2ny9J16uYIO4tzvwsb1t74Lyd8JgMPh5CDJFEqtY3F7bgdhV1Sg8B8bPC02Py7ThxqkhkEugblwFdSF7/Nf2tWteTZDPi5xh4I2eYm2kDhyJboBzJrdOlBDyjBGHDxRE6jHGqE9SFArGvx+8IT4zDwTwKXOGMmtFF2Kvo+ZeunRuO/asrUoNNPC3hWfMcQsGHQkkjU1vlRb/U55CtyY0sAONhbfj71ypQKUpQKUpQKUpQKUpQKUpQKUpQKUpQKUpQKUpQKUpQKUpQKUpQf/9k="/>
          <p:cNvSpPr>
            <a:spLocks noChangeAspect="1" noChangeArrowheads="1"/>
          </p:cNvSpPr>
          <p:nvPr/>
        </p:nvSpPr>
        <p:spPr bwMode="auto">
          <a:xfrm>
            <a:off x="45418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pic>
        <p:nvPicPr>
          <p:cNvPr id="27711" name="Picture 63" descr="Source: Mads Soegaar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2290" y="3224212"/>
            <a:ext cx="22193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endParaRPr lang="zh-CN" altLang="en-US"/>
          </a:p>
        </p:txBody>
      </p:sp>
      <p:sp>
        <p:nvSpPr>
          <p:cNvPr id="30723" name="内容占位符 2"/>
          <p:cNvSpPr>
            <a:spLocks noGrp="1"/>
          </p:cNvSpPr>
          <p:nvPr>
            <p:ph idx="1"/>
          </p:nvPr>
        </p:nvSpPr>
        <p:spPr/>
        <p:txBody>
          <a:bodyPr/>
          <a:lstStyle/>
          <a:p>
            <a:endParaRPr lang="zh-CN" altLang="en-US"/>
          </a:p>
        </p:txBody>
      </p:sp>
      <p:pic>
        <p:nvPicPr>
          <p:cNvPr id="30724" name="Picture 2" descr="gestalt u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2151062"/>
            <a:ext cx="7620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a:t>连续性原则 </a:t>
            </a:r>
            <a:endParaRPr lang="zh-CN" altLang="en-US"/>
          </a:p>
        </p:txBody>
      </p:sp>
      <p:sp>
        <p:nvSpPr>
          <p:cNvPr id="31747" name="Rectangle 3"/>
          <p:cNvSpPr>
            <a:spLocks noGrp="1" noChangeArrowheads="1"/>
          </p:cNvSpPr>
          <p:nvPr>
            <p:ph type="body" idx="1"/>
          </p:nvPr>
        </p:nvSpPr>
        <p:spPr/>
        <p:txBody>
          <a:bodyPr/>
          <a:lstStyle/>
          <a:p>
            <a:r>
              <a:rPr lang="zh-CN" altLang="en-US"/>
              <a:t>共线或具有相同方向的物体会被组合在一起 </a:t>
            </a:r>
            <a:endParaRPr lang="zh-CN" altLang="en-US"/>
          </a:p>
          <a:p>
            <a:pPr marL="742950" lvl="1" indent="-285750"/>
            <a:r>
              <a:rPr lang="zh-CN" altLang="en-US"/>
              <a:t>将组件对齐，更有助于增强用户的主观感知效果</a:t>
            </a:r>
            <a:endParaRPr lang="zh-CN" altLang="en-US"/>
          </a:p>
        </p:txBody>
      </p:sp>
      <p:sp>
        <p:nvSpPr>
          <p:cNvPr id="31748" name="Rectangle 4"/>
          <p:cNvSpPr>
            <a:spLocks noChangeArrowheads="1"/>
          </p:cNvSpPr>
          <p:nvPr/>
        </p:nvSpPr>
        <p:spPr bwMode="auto">
          <a:xfrm>
            <a:off x="0" y="2884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pic>
        <p:nvPicPr>
          <p:cNvPr id="31749"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3645024"/>
            <a:ext cx="2201863"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175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3346897"/>
            <a:ext cx="1979613"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a:t>完整和闭合性原则 </a:t>
            </a:r>
            <a:endParaRPr lang="zh-CN" altLang="en-US"/>
          </a:p>
        </p:txBody>
      </p:sp>
      <p:sp>
        <p:nvSpPr>
          <p:cNvPr id="32771" name="Rectangle 3"/>
          <p:cNvSpPr>
            <a:spLocks noGrp="1" noChangeArrowheads="1"/>
          </p:cNvSpPr>
          <p:nvPr>
            <p:ph type="body" idx="1"/>
          </p:nvPr>
        </p:nvSpPr>
        <p:spPr/>
        <p:txBody>
          <a:bodyPr/>
          <a:lstStyle/>
          <a:p>
            <a:r>
              <a:rPr lang="zh-CN" altLang="en-US"/>
              <a:t>人们倾向于忽视轮廓的间隙而将其视作一个完整的整体 </a:t>
            </a:r>
            <a:endParaRPr lang="zh-CN" altLang="en-US"/>
          </a:p>
          <a:p>
            <a:pPr marL="742950" lvl="1" indent="-285750"/>
            <a:r>
              <a:rPr lang="zh-CN" altLang="en-US"/>
              <a:t>页面上的空白可帮助实现分组</a:t>
            </a:r>
            <a:endParaRPr lang="zh-CN" altLang="en-US"/>
          </a:p>
        </p:txBody>
      </p:sp>
      <p:pic>
        <p:nvPicPr>
          <p:cNvPr id="32772" name="Picture 6" descr="Kanizsa triangle">
            <a:hlinkClick r:id="rId1" tooltip="&quot;Kanizsa triangle&quo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157" y="3149650"/>
            <a:ext cx="28511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9" descr="closure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4" y="3232250"/>
            <a:ext cx="251301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a:t>对称性原则 </a:t>
            </a:r>
            <a:endParaRPr lang="zh-CN" altLang="en-US"/>
          </a:p>
        </p:txBody>
      </p:sp>
      <p:sp>
        <p:nvSpPr>
          <p:cNvPr id="33795" name="Rectangle 3"/>
          <p:cNvSpPr>
            <a:spLocks noGrp="1" noChangeArrowheads="1"/>
          </p:cNvSpPr>
          <p:nvPr>
            <p:ph type="body" idx="1"/>
          </p:nvPr>
        </p:nvSpPr>
        <p:spPr/>
        <p:txBody>
          <a:bodyPr/>
          <a:lstStyle/>
          <a:p>
            <a:r>
              <a:rPr lang="zh-CN" altLang="en-US"/>
              <a:t>相互对称且能够组合为有意义单元的物体会被组合在一起 </a:t>
            </a:r>
            <a:endParaRPr lang="zh-CN" altLang="en-US"/>
          </a:p>
          <a:p>
            <a:r>
              <a:rPr lang="zh-CN" altLang="en-US"/>
              <a:t>相近性？对称性？</a:t>
            </a:r>
            <a:endParaRPr lang="zh-CN" altLang="en-US"/>
          </a:p>
        </p:txBody>
      </p:sp>
      <p:sp>
        <p:nvSpPr>
          <p:cNvPr id="33796" name="Text Box 4"/>
          <p:cNvSpPr txBox="1">
            <a:spLocks noChangeArrowheads="1"/>
          </p:cNvSpPr>
          <p:nvPr/>
        </p:nvSpPr>
        <p:spPr bwMode="auto">
          <a:xfrm>
            <a:off x="539750" y="3789363"/>
            <a:ext cx="50403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algn="l" eaLnBrk="1" hangingPunct="1">
              <a:spcBef>
                <a:spcPct val="50000"/>
              </a:spcBef>
              <a:buNone/>
            </a:pPr>
            <a:r>
              <a:rPr lang="en-US" altLang="zh-CN" sz="5400" dirty="0">
                <a:latin typeface="Arial" panose="020B0604020202090204" pitchFamily="34" charset="0"/>
              </a:rPr>
              <a:t>[      ][       ][      ]</a:t>
            </a:r>
            <a:endParaRPr lang="en-US" altLang="zh-CN" sz="5400" dirty="0">
              <a:latin typeface="Arial" panose="020B0604020202090204" pitchFamily="34" charset="0"/>
            </a:endParaRPr>
          </a:p>
        </p:txBody>
      </p:sp>
      <p:pic>
        <p:nvPicPr>
          <p:cNvPr id="33797" name="Picture 6" descr="summetry"/>
          <p:cNvPicPr>
            <a:picLocks noChangeAspect="1" noChangeArrowheads="1"/>
          </p:cNvPicPr>
          <p:nvPr/>
        </p:nvPicPr>
        <p:blipFill>
          <a:blip r:embed="rId1">
            <a:extLst>
              <a:ext uri="{28A0092B-C50C-407E-A947-70E740481C1C}">
                <a14:useLocalDpi xmlns:a14="http://schemas.microsoft.com/office/drawing/2010/main" val="0"/>
              </a:ext>
            </a:extLst>
          </a:blip>
          <a:srcRect b="9752"/>
          <a:stretch>
            <a:fillRect/>
          </a:stretch>
        </p:blipFill>
        <p:spPr bwMode="auto">
          <a:xfrm>
            <a:off x="6272213" y="2276475"/>
            <a:ext cx="2546350"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a:t>前景</a:t>
            </a:r>
            <a:r>
              <a:rPr lang="en-US" altLang="zh-CN"/>
              <a:t>&amp;</a:t>
            </a:r>
            <a:r>
              <a:rPr lang="zh-CN" altLang="en-US"/>
              <a:t>背景</a:t>
            </a:r>
            <a:endParaRPr lang="zh-CN" altLang="en-US"/>
          </a:p>
        </p:txBody>
      </p:sp>
      <p:sp>
        <p:nvSpPr>
          <p:cNvPr id="34819" name="Rectangle 3"/>
          <p:cNvSpPr>
            <a:spLocks noGrp="1" noChangeArrowheads="1"/>
          </p:cNvSpPr>
          <p:nvPr>
            <p:ph type="body" idx="1"/>
          </p:nvPr>
        </p:nvSpPr>
        <p:spPr/>
        <p:txBody>
          <a:bodyPr/>
          <a:lstStyle/>
          <a:p>
            <a:r>
              <a:rPr lang="zh-CN" altLang="en-US" dirty="0"/>
              <a:t>前景和背景在某些情况下可以互换 </a:t>
            </a:r>
            <a:endParaRPr lang="zh-CN" altLang="en-US" dirty="0"/>
          </a:p>
          <a:p>
            <a:pPr marL="742950" lvl="1" indent="-285750"/>
            <a:r>
              <a:rPr lang="zh-CN" altLang="en-US" dirty="0"/>
              <a:t>“整体区别于局部”</a:t>
            </a:r>
            <a:endParaRPr lang="zh-CN" altLang="en-US" dirty="0"/>
          </a:p>
        </p:txBody>
      </p:sp>
      <p:pic>
        <p:nvPicPr>
          <p:cNvPr id="3482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250" y="2852936"/>
            <a:ext cx="267493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781" y="2736850"/>
            <a:ext cx="27305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6" descr="horse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2846585"/>
            <a:ext cx="4532312"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sz="2800"/>
              <a:t>格式塔心理学反例</a:t>
            </a:r>
            <a:endParaRPr lang="zh-CN" altLang="en-US" sz="2800"/>
          </a:p>
        </p:txBody>
      </p:sp>
      <p:sp>
        <p:nvSpPr>
          <p:cNvPr id="35843" name="Rectangle 3"/>
          <p:cNvSpPr>
            <a:spLocks noGrp="1" noChangeArrowheads="1"/>
          </p:cNvSpPr>
          <p:nvPr>
            <p:ph type="body" idx="1"/>
          </p:nvPr>
        </p:nvSpPr>
        <p:spPr/>
        <p:txBody>
          <a:bodyPr/>
          <a:lstStyle/>
          <a:p>
            <a:r>
              <a:rPr lang="zh-CN" altLang="en-US"/>
              <a:t>让重点更突出！</a:t>
            </a:r>
            <a:endParaRPr lang="zh-CN" altLang="en-US"/>
          </a:p>
        </p:txBody>
      </p:sp>
      <p:pic>
        <p:nvPicPr>
          <p:cNvPr id="35844" name="Picture 2" descr="http://graphicdesign.spokanefalls.edu/tutorials/process/gestaltprinciples/similarity/images/anomaly01.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375" y="2565400"/>
            <a:ext cx="6408738"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zh-CN" altLang="en-US"/>
              <a:t>人的认知特性 </a:t>
            </a:r>
            <a:endParaRPr lang="zh-CN" altLang="en-US"/>
          </a:p>
        </p:txBody>
      </p:sp>
      <p:sp>
        <p:nvSpPr>
          <p:cNvPr id="33795" name="Rectangle 3"/>
          <p:cNvSpPr>
            <a:spLocks noGrp="1" noChangeArrowheads="1"/>
          </p:cNvSpPr>
          <p:nvPr>
            <p:ph type="body" idx="1"/>
          </p:nvPr>
        </p:nvSpPr>
        <p:spPr>
          <a:xfrm>
            <a:off x="467544" y="1268760"/>
            <a:ext cx="8142287" cy="4608512"/>
          </a:xfrm>
        </p:spPr>
        <p:txBody>
          <a:bodyPr/>
          <a:lstStyle/>
          <a:p>
            <a:pPr>
              <a:lnSpc>
                <a:spcPct val="90000"/>
              </a:lnSpc>
            </a:pPr>
            <a:r>
              <a:rPr lang="zh-CN" altLang="en-US" dirty="0"/>
              <a:t>感觉记忆 </a:t>
            </a:r>
            <a:endParaRPr lang="zh-CN" altLang="en-US" dirty="0"/>
          </a:p>
          <a:p>
            <a:pPr lvl="1">
              <a:lnSpc>
                <a:spcPct val="90000"/>
              </a:lnSpc>
            </a:pPr>
            <a:r>
              <a:rPr lang="zh-CN" altLang="en-US" dirty="0"/>
              <a:t>又称瞬时记忆 </a:t>
            </a:r>
            <a:endParaRPr lang="zh-CN" altLang="en-US" dirty="0"/>
          </a:p>
          <a:p>
            <a:pPr lvl="1">
              <a:lnSpc>
                <a:spcPct val="90000"/>
              </a:lnSpc>
            </a:pPr>
            <a:r>
              <a:rPr lang="zh-CN" altLang="en-US" dirty="0"/>
              <a:t>在人脑中持续约为</a:t>
            </a:r>
            <a:r>
              <a:rPr lang="en-US" altLang="zh-CN" dirty="0"/>
              <a:t>1</a:t>
            </a:r>
            <a:r>
              <a:rPr lang="zh-CN" altLang="en-US" dirty="0"/>
              <a:t>秒钟 </a:t>
            </a:r>
            <a:endParaRPr lang="zh-CN" altLang="en-US" dirty="0"/>
          </a:p>
          <a:p>
            <a:pPr lvl="1">
              <a:lnSpc>
                <a:spcPct val="90000"/>
              </a:lnSpc>
            </a:pPr>
            <a:r>
              <a:rPr lang="en-US" altLang="en-US" dirty="0"/>
              <a:t>仅保留物理特征</a:t>
            </a:r>
            <a:r>
              <a:rPr lang="zh-CN" altLang="en-US" dirty="0"/>
              <a:t> </a:t>
            </a:r>
            <a:endParaRPr lang="zh-CN" altLang="en-US" dirty="0"/>
          </a:p>
          <a:p>
            <a:pPr>
              <a:lnSpc>
                <a:spcPct val="90000"/>
              </a:lnSpc>
            </a:pPr>
            <a:r>
              <a:rPr lang="zh-CN" altLang="en-US" dirty="0"/>
              <a:t>短时记忆 </a:t>
            </a:r>
            <a:endParaRPr lang="zh-CN" altLang="en-US" dirty="0"/>
          </a:p>
          <a:p>
            <a:pPr lvl="1">
              <a:lnSpc>
                <a:spcPct val="90000"/>
              </a:lnSpc>
            </a:pPr>
            <a:r>
              <a:rPr lang="zh-CN" altLang="en-US" dirty="0"/>
              <a:t>感觉记忆经编码后形成</a:t>
            </a:r>
            <a:endParaRPr lang="zh-CN" altLang="en-US" dirty="0"/>
          </a:p>
          <a:p>
            <a:pPr lvl="1">
              <a:lnSpc>
                <a:spcPct val="90000"/>
              </a:lnSpc>
            </a:pPr>
            <a:r>
              <a:rPr lang="zh-CN" altLang="en-US" dirty="0"/>
              <a:t>又称工作记忆，约保持</a:t>
            </a:r>
            <a:r>
              <a:rPr lang="en-US" altLang="zh-CN" dirty="0"/>
              <a:t>30</a:t>
            </a:r>
            <a:r>
              <a:rPr lang="zh-CN" altLang="en-US" dirty="0"/>
              <a:t>秒 （</a:t>
            </a:r>
            <a:r>
              <a:rPr lang="en-US" altLang="en-US" dirty="0"/>
              <a:t>无复述</a:t>
            </a:r>
            <a:r>
              <a:rPr lang="zh-CN" altLang="en-US" dirty="0"/>
              <a:t>）</a:t>
            </a:r>
            <a:endParaRPr lang="zh-CN" altLang="en-US" dirty="0"/>
          </a:p>
          <a:p>
            <a:pPr lvl="1">
              <a:lnSpc>
                <a:spcPct val="90000"/>
              </a:lnSpc>
            </a:pPr>
            <a:r>
              <a:rPr lang="zh-CN" altLang="en-US" dirty="0"/>
              <a:t>储存的是当前正在使用的信息，是信息加工系统的核心，可理解为计算机的内存</a:t>
            </a:r>
            <a:r>
              <a:rPr lang="en-US" altLang="zh-CN" dirty="0"/>
              <a:t> </a:t>
            </a:r>
            <a:endParaRPr lang="en-US" altLang="zh-CN" dirty="0"/>
          </a:p>
          <a:p>
            <a:pPr lvl="1">
              <a:lnSpc>
                <a:spcPct val="90000"/>
              </a:lnSpc>
            </a:pPr>
            <a:r>
              <a:rPr lang="zh-CN" altLang="en-US" dirty="0"/>
              <a:t>短时记忆的存储能力约为</a:t>
            </a:r>
            <a:r>
              <a:rPr lang="en-US" altLang="zh-CN" dirty="0"/>
              <a:t>7±2</a:t>
            </a:r>
            <a:r>
              <a:rPr lang="zh-CN" altLang="en-US" dirty="0"/>
              <a:t>个信息单元 </a:t>
            </a: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a:t>STM</a:t>
            </a:r>
            <a:r>
              <a:rPr lang="zh-CN" altLang="en-US"/>
              <a:t>测试</a:t>
            </a:r>
            <a:endParaRPr lang="zh-CN" altLang="en-US"/>
          </a:p>
        </p:txBody>
      </p:sp>
      <p:sp>
        <p:nvSpPr>
          <p:cNvPr id="283651" name="Rectangle 3"/>
          <p:cNvSpPr>
            <a:spLocks noGrp="1" noChangeArrowheads="1"/>
          </p:cNvSpPr>
          <p:nvPr>
            <p:ph type="body" idx="1"/>
          </p:nvPr>
        </p:nvSpPr>
        <p:spPr>
          <a:xfrm>
            <a:off x="467544" y="1124744"/>
            <a:ext cx="8229600" cy="4530725"/>
          </a:xfrm>
        </p:spPr>
        <p:txBody>
          <a:bodyPr/>
          <a:lstStyle/>
          <a:p>
            <a:r>
              <a:rPr lang="en-US" altLang="zh-CN" dirty="0"/>
              <a:t>3, 12, 6, 20, 9, 4, 0, 1, 19, 8, 98, 13, 84</a:t>
            </a:r>
            <a:endParaRPr lang="en-US" altLang="zh-CN" dirty="0"/>
          </a:p>
          <a:p>
            <a:r>
              <a:rPr lang="zh-CN" altLang="en-US" dirty="0"/>
              <a:t>猫</a:t>
            </a:r>
            <a:r>
              <a:rPr lang="en-US" altLang="zh-CN" dirty="0"/>
              <a:t>, </a:t>
            </a:r>
            <a:r>
              <a:rPr lang="zh-CN" altLang="en-US" dirty="0"/>
              <a:t>房子</a:t>
            </a:r>
            <a:r>
              <a:rPr lang="en-US" altLang="zh-CN" dirty="0"/>
              <a:t>, </a:t>
            </a:r>
            <a:r>
              <a:rPr lang="zh-CN" altLang="en-US" dirty="0"/>
              <a:t>纸</a:t>
            </a:r>
            <a:r>
              <a:rPr lang="en-US" altLang="zh-CN" dirty="0"/>
              <a:t>, </a:t>
            </a:r>
            <a:r>
              <a:rPr lang="zh-CN" altLang="en-US" dirty="0"/>
              <a:t>笑</a:t>
            </a:r>
            <a:r>
              <a:rPr lang="en-US" altLang="zh-CN" dirty="0"/>
              <a:t>, </a:t>
            </a:r>
            <a:r>
              <a:rPr lang="zh-CN" altLang="en-US" dirty="0"/>
              <a:t>人</a:t>
            </a:r>
            <a:r>
              <a:rPr lang="en-US" altLang="zh-CN" dirty="0"/>
              <a:t>, </a:t>
            </a:r>
            <a:r>
              <a:rPr lang="zh-CN" altLang="en-US" dirty="0"/>
              <a:t>红色</a:t>
            </a:r>
            <a:r>
              <a:rPr lang="en-US" altLang="zh-CN" dirty="0"/>
              <a:t>, </a:t>
            </a:r>
            <a:r>
              <a:rPr lang="zh-CN" altLang="en-US" dirty="0"/>
              <a:t>是的</a:t>
            </a:r>
            <a:r>
              <a:rPr lang="en-US" altLang="zh-CN" dirty="0"/>
              <a:t>, </a:t>
            </a:r>
            <a:r>
              <a:rPr lang="zh-CN" altLang="en-US" dirty="0"/>
              <a:t>数字</a:t>
            </a:r>
            <a:r>
              <a:rPr lang="en-US" altLang="zh-CN" dirty="0"/>
              <a:t>, </a:t>
            </a:r>
            <a:r>
              <a:rPr lang="zh-CN" altLang="en-US" dirty="0"/>
              <a:t>阴影</a:t>
            </a:r>
            <a:r>
              <a:rPr lang="en-US" altLang="zh-CN" dirty="0"/>
              <a:t>, </a:t>
            </a:r>
            <a:r>
              <a:rPr lang="zh-CN" altLang="en-US" dirty="0"/>
              <a:t>下雨</a:t>
            </a:r>
            <a:r>
              <a:rPr lang="en-US" altLang="zh-CN" dirty="0"/>
              <a:t>, </a:t>
            </a:r>
            <a:r>
              <a:rPr lang="zh-CN" altLang="en-US" dirty="0"/>
              <a:t>植物</a:t>
            </a:r>
            <a:r>
              <a:rPr lang="en-US" altLang="zh-CN" dirty="0"/>
              <a:t>, </a:t>
            </a:r>
            <a:r>
              <a:rPr lang="zh-CN" altLang="en-US" dirty="0"/>
              <a:t>灯泡</a:t>
            </a:r>
            <a:r>
              <a:rPr lang="en-US" altLang="zh-CN" dirty="0"/>
              <a:t>, </a:t>
            </a:r>
            <a:r>
              <a:rPr lang="zh-CN" altLang="en-US" dirty="0"/>
              <a:t>巧克力</a:t>
            </a:r>
            <a:r>
              <a:rPr lang="en-US" altLang="zh-CN" dirty="0"/>
              <a:t>, </a:t>
            </a:r>
            <a:r>
              <a:rPr lang="zh-CN" altLang="en-US" dirty="0"/>
              <a:t>收音机</a:t>
            </a:r>
            <a:r>
              <a:rPr lang="en-US" altLang="zh-CN" dirty="0"/>
              <a:t>, </a:t>
            </a:r>
            <a:r>
              <a:rPr lang="zh-CN" altLang="en-US" dirty="0"/>
              <a:t>一</a:t>
            </a:r>
            <a:r>
              <a:rPr lang="en-US" altLang="zh-CN" dirty="0"/>
              <a:t>, </a:t>
            </a:r>
            <a:r>
              <a:rPr lang="zh-CN" altLang="en-US" dirty="0"/>
              <a:t>硬币</a:t>
            </a:r>
            <a:r>
              <a:rPr lang="en-US" altLang="zh-CN" dirty="0"/>
              <a:t>, </a:t>
            </a:r>
            <a:r>
              <a:rPr lang="zh-CN" altLang="en-US" dirty="0"/>
              <a:t>直升机</a:t>
            </a:r>
            <a:endParaRPr lang="zh-CN" altLang="en-US" dirty="0"/>
          </a:p>
          <a:p>
            <a:r>
              <a:rPr lang="en-US" altLang="zh-CN" dirty="0"/>
              <a:t>t, k, s, y, r, q, x, p, a, z, l, b, m, e</a:t>
            </a:r>
            <a:endParaRPr lang="en-US" altLang="zh-CN" dirty="0"/>
          </a:p>
          <a:p>
            <a:endParaRPr lang="en-US" altLang="zh-CN" dirty="0"/>
          </a:p>
          <a:p>
            <a:r>
              <a:rPr lang="en-US" altLang="zh-CN" dirty="0"/>
              <a:t>8,6,2,5,8,3,6,2,1,3,6,0,9,3,6</a:t>
            </a:r>
            <a:endParaRPr lang="en-US" altLang="zh-CN" dirty="0"/>
          </a:p>
          <a:p>
            <a:pPr marL="742950" lvl="1" indent="-285750"/>
            <a:r>
              <a:rPr lang="zh-CN" altLang="en-US" dirty="0"/>
              <a:t>通过将信息组合成一个个有意义的单位可以帮助我们记住复杂的信息</a:t>
            </a:r>
            <a:endParaRPr lang="en-US" altLang="zh-CN" dirty="0"/>
          </a:p>
          <a:p>
            <a:pPr marL="742950" lvl="1" indent="-285750"/>
            <a:r>
              <a:rPr lang="en-US" altLang="zh-CN" dirty="0"/>
              <a:t>86-25-8362 1360-936</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3651">
                                            <p:txEl>
                                              <p:pRg st="2" end="2"/>
                                            </p:txEl>
                                          </p:spTgt>
                                        </p:tgtEl>
                                        <p:attrNameLst>
                                          <p:attrName>style.visibility</p:attrName>
                                        </p:attrNameLst>
                                      </p:cBhvr>
                                      <p:to>
                                        <p:strVal val="visible"/>
                                      </p:to>
                                    </p:set>
                                    <p:anim calcmode="lin" valueType="num">
                                      <p:cBhvr additive="base">
                                        <p:cTn id="15" dur="500" fill="hold"/>
                                        <p:tgtEl>
                                          <p:spTgt spid="2836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83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3651">
                                            <p:txEl>
                                              <p:pRg st="4" end="4"/>
                                            </p:txEl>
                                          </p:spTgt>
                                        </p:tgtEl>
                                        <p:attrNameLst>
                                          <p:attrName>style.visibility</p:attrName>
                                        </p:attrNameLst>
                                      </p:cBhvr>
                                      <p:to>
                                        <p:strVal val="visible"/>
                                      </p:to>
                                    </p:set>
                                    <p:anim calcmode="lin" valueType="num">
                                      <p:cBhvr additive="base">
                                        <p:cTn id="21" dur="500" fill="hold"/>
                                        <p:tgtEl>
                                          <p:spTgt spid="28365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83651">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83651">
                                            <p:txEl>
                                              <p:pRg st="5" end="5"/>
                                            </p:txEl>
                                          </p:spTgt>
                                        </p:tgtEl>
                                        <p:attrNameLst>
                                          <p:attrName>style.visibility</p:attrName>
                                        </p:attrNameLst>
                                      </p:cBhvr>
                                      <p:to>
                                        <p:strVal val="visible"/>
                                      </p:to>
                                    </p:set>
                                    <p:anim calcmode="lin" valueType="num">
                                      <p:cBhvr additive="base">
                                        <p:cTn id="25" dur="500" fill="hold"/>
                                        <p:tgtEl>
                                          <p:spTgt spid="28365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3651">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83651">
                                            <p:txEl>
                                              <p:pRg st="6" end="6"/>
                                            </p:txEl>
                                          </p:spTgt>
                                        </p:tgtEl>
                                        <p:attrNameLst>
                                          <p:attrName>style.visibility</p:attrName>
                                        </p:attrNameLst>
                                      </p:cBhvr>
                                      <p:to>
                                        <p:strVal val="visible"/>
                                      </p:to>
                                    </p:set>
                                    <p:anim calcmode="lin" valueType="num">
                                      <p:cBhvr additive="base">
                                        <p:cTn id="29" dur="500" fill="hold"/>
                                        <p:tgtEl>
                                          <p:spTgt spid="283651">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365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a:t>游戏</a:t>
            </a:r>
            <a:endParaRPr lang="zh-CN" altLang="en-US"/>
          </a:p>
        </p:txBody>
      </p:sp>
      <p:sp>
        <p:nvSpPr>
          <p:cNvPr id="38915" name="Rectangle 3"/>
          <p:cNvSpPr>
            <a:spLocks noGrp="1" noChangeArrowheads="1"/>
          </p:cNvSpPr>
          <p:nvPr>
            <p:ph type="body" idx="1"/>
          </p:nvPr>
        </p:nvSpPr>
        <p:spPr>
          <a:xfrm>
            <a:off x="467544" y="1124744"/>
            <a:ext cx="8229600" cy="4824536"/>
          </a:xfrm>
        </p:spPr>
        <p:txBody>
          <a:bodyPr/>
          <a:lstStyle/>
          <a:p>
            <a:r>
              <a:rPr lang="zh-CN" altLang="en-US" dirty="0"/>
              <a:t>从第一个人开始说</a:t>
            </a:r>
            <a:endParaRPr lang="zh-CN" altLang="en-US" dirty="0"/>
          </a:p>
          <a:p>
            <a:pPr lvl="1"/>
            <a:r>
              <a:rPr lang="zh-CN" altLang="en-US" dirty="0"/>
              <a:t>“我去超市，买了一条鱼”（或者别的任何东西）。</a:t>
            </a:r>
            <a:endParaRPr lang="zh-CN" altLang="en-US" dirty="0"/>
          </a:p>
          <a:p>
            <a:r>
              <a:rPr lang="zh-CN" altLang="en-US" dirty="0"/>
              <a:t>下一个人继续说“我去市场，买了一条鱼，还买了一个面包”。</a:t>
            </a:r>
            <a:endParaRPr lang="zh-CN" altLang="en-US" dirty="0"/>
          </a:p>
          <a:p>
            <a:r>
              <a:rPr lang="zh-CN" altLang="en-US" dirty="0"/>
              <a:t>不断继续，每次每个人都在列表里增加某个物品</a:t>
            </a:r>
            <a:endParaRPr lang="zh-CN" altLang="en-US" dirty="0"/>
          </a:p>
          <a:p>
            <a:r>
              <a:rPr lang="zh-CN" altLang="en-US" dirty="0"/>
              <a:t>当第一次有某个人出错时，记下能够成功记住的物品数目。</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131840" y="33190"/>
            <a:ext cx="4537075" cy="576262"/>
          </a:xfrm>
        </p:spPr>
        <p:txBody>
          <a:bodyPr/>
          <a:lstStyle/>
          <a:p>
            <a:r>
              <a:rPr lang="zh-CN" altLang="en-US" sz="2800"/>
              <a:t>命令行交互</a:t>
            </a:r>
            <a:endParaRPr lang="zh-CN" altLang="en-US" sz="2800"/>
          </a:p>
        </p:txBody>
      </p:sp>
      <p:sp>
        <p:nvSpPr>
          <p:cNvPr id="5124" name="Rectangle 3"/>
          <p:cNvSpPr>
            <a:spLocks noGrp="1" noChangeArrowheads="1"/>
          </p:cNvSpPr>
          <p:nvPr>
            <p:ph type="body" idx="1"/>
          </p:nvPr>
        </p:nvSpPr>
        <p:spPr>
          <a:xfrm>
            <a:off x="395288" y="1557338"/>
            <a:ext cx="4824412" cy="4525962"/>
          </a:xfrm>
        </p:spPr>
        <p:txBody>
          <a:bodyPr/>
          <a:lstStyle/>
          <a:p>
            <a:pPr marL="609600" indent="-609600"/>
            <a:r>
              <a:rPr lang="zh-CN" altLang="en-US" sz="2400"/>
              <a:t>用户通过在屏幕某个位置上键入特定命令的方式来执行任务 </a:t>
            </a:r>
            <a:endParaRPr lang="zh-CN" altLang="en-US" sz="2400"/>
          </a:p>
          <a:p>
            <a:pPr marL="990600" lvl="1" indent="-533400"/>
            <a:r>
              <a:rPr lang="zh-CN" altLang="en-US" sz="2000"/>
              <a:t>基于字符的界面（</a:t>
            </a:r>
            <a:r>
              <a:rPr lang="en-US" altLang="zh-CN" sz="2000" dirty="0"/>
              <a:t>Character-based Interface</a:t>
            </a:r>
            <a:r>
              <a:rPr lang="zh-CN" altLang="en-US" sz="2000" dirty="0"/>
              <a:t>） </a:t>
            </a:r>
            <a:endParaRPr lang="zh-CN" altLang="en-US" sz="2000" dirty="0"/>
          </a:p>
          <a:p>
            <a:pPr marL="609600" indent="-609600"/>
            <a:r>
              <a:rPr lang="zh-CN" altLang="en-US" sz="2400" dirty="0"/>
              <a:t>优点</a:t>
            </a:r>
            <a:endParaRPr lang="zh-CN" altLang="en-US" sz="2400" dirty="0"/>
          </a:p>
          <a:p>
            <a:pPr marL="990600" lvl="1" indent="-533400"/>
            <a:r>
              <a:rPr lang="zh-CN" altLang="en-US" sz="2000" dirty="0"/>
              <a:t>专家用户能够快速完成任务；</a:t>
            </a:r>
            <a:endParaRPr lang="zh-CN" altLang="en-US" sz="2000" dirty="0"/>
          </a:p>
          <a:p>
            <a:pPr marL="990600" lvl="1" indent="-533400"/>
            <a:r>
              <a:rPr lang="zh-CN" altLang="en-US" sz="2000" dirty="0"/>
              <a:t>较</a:t>
            </a:r>
            <a:r>
              <a:rPr lang="en-US" altLang="zh-CN" sz="2000" dirty="0"/>
              <a:t>GUI</a:t>
            </a:r>
            <a:r>
              <a:rPr lang="zh-CN" altLang="en-US" sz="2000" dirty="0"/>
              <a:t>节约系统资源；</a:t>
            </a:r>
            <a:endParaRPr lang="zh-CN" altLang="en-US" sz="2000" dirty="0"/>
          </a:p>
          <a:p>
            <a:pPr marL="990600" lvl="1" indent="-533400"/>
            <a:r>
              <a:rPr lang="zh-CN" altLang="en-US" sz="2000" dirty="0"/>
              <a:t>可动态配置可操作选项；</a:t>
            </a:r>
            <a:endParaRPr lang="zh-CN" altLang="en-US" sz="2000" dirty="0"/>
          </a:p>
          <a:p>
            <a:pPr marL="990600" lvl="1" indent="-533400"/>
            <a:r>
              <a:rPr lang="zh-CN" altLang="en-US" sz="2000" dirty="0"/>
              <a:t>键盘操作较鼠标操作更加精确；</a:t>
            </a:r>
            <a:endParaRPr lang="zh-CN" altLang="en-US" sz="2000" dirty="0"/>
          </a:p>
          <a:p>
            <a:pPr marL="990600" lvl="1" indent="-533400"/>
            <a:r>
              <a:rPr lang="zh-CN" altLang="en-US" sz="2000" dirty="0"/>
              <a:t>支持用户自定义命令 </a:t>
            </a:r>
            <a:endParaRPr lang="zh-CN" altLang="en-US" sz="2000" dirty="0"/>
          </a:p>
        </p:txBody>
      </p:sp>
      <p:pic>
        <p:nvPicPr>
          <p:cNvPr id="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8263" y="2133600"/>
            <a:ext cx="3673475" cy="29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a:t>7±2</a:t>
            </a:r>
            <a:r>
              <a:rPr lang="zh-CN" altLang="en-US"/>
              <a:t>理论 </a:t>
            </a:r>
            <a:r>
              <a:rPr lang="en-US" altLang="zh-CN"/>
              <a:t>vs. </a:t>
            </a:r>
            <a:r>
              <a:rPr lang="zh-CN" altLang="en-US"/>
              <a:t>交互式系统设计 </a:t>
            </a:r>
            <a:endParaRPr lang="zh-CN" altLang="en-US"/>
          </a:p>
        </p:txBody>
      </p:sp>
      <p:sp>
        <p:nvSpPr>
          <p:cNvPr id="35844" name="Rectangle 3"/>
          <p:cNvSpPr>
            <a:spLocks noGrp="1" noChangeArrowheads="1"/>
          </p:cNvSpPr>
          <p:nvPr>
            <p:ph type="body" idx="1"/>
          </p:nvPr>
        </p:nvSpPr>
        <p:spPr>
          <a:xfrm>
            <a:off x="467544" y="1268760"/>
            <a:ext cx="8229600" cy="4530725"/>
          </a:xfrm>
        </p:spPr>
        <p:txBody>
          <a:bodyPr/>
          <a:lstStyle/>
          <a:p>
            <a:r>
              <a:rPr lang="zh-CN" altLang="en-US"/>
              <a:t>影响</a:t>
            </a:r>
            <a:endParaRPr lang="zh-CN" altLang="en-US"/>
          </a:p>
          <a:p>
            <a:pPr lvl="1"/>
            <a:r>
              <a:rPr lang="zh-CN" altLang="en-US" dirty="0"/>
              <a:t>菜单中最多只能有</a:t>
            </a:r>
            <a:r>
              <a:rPr lang="en-US" altLang="zh-CN" dirty="0"/>
              <a:t>7</a:t>
            </a:r>
            <a:r>
              <a:rPr lang="zh-CN" altLang="en-US" dirty="0"/>
              <a:t>个选项 </a:t>
            </a:r>
            <a:endParaRPr lang="zh-CN" altLang="en-US" dirty="0"/>
          </a:p>
          <a:p>
            <a:pPr lvl="1"/>
            <a:r>
              <a:rPr lang="zh-CN" altLang="en-US" dirty="0"/>
              <a:t>工具栏上只能显示</a:t>
            </a:r>
            <a:r>
              <a:rPr lang="en-US" altLang="zh-CN" dirty="0"/>
              <a:t>7</a:t>
            </a:r>
            <a:r>
              <a:rPr lang="zh-CN" altLang="en-US" dirty="0"/>
              <a:t>个图标 </a:t>
            </a:r>
            <a:endParaRPr lang="zh-CN" altLang="en-US" dirty="0"/>
          </a:p>
          <a:p>
            <a:pPr lvl="1"/>
            <a:r>
              <a:rPr lang="en-US" altLang="zh-CN" dirty="0"/>
              <a:t>……</a:t>
            </a:r>
            <a:endParaRPr lang="en-US" altLang="zh-CN" dirty="0"/>
          </a:p>
          <a:p>
            <a:r>
              <a:rPr lang="zh-CN" altLang="en-US" dirty="0"/>
              <a:t>事实</a:t>
            </a:r>
            <a:endParaRPr lang="zh-CN" altLang="en-US" dirty="0"/>
          </a:p>
          <a:p>
            <a:pPr lvl="1"/>
            <a:r>
              <a:rPr lang="zh-CN" altLang="en-US" dirty="0"/>
              <a:t>浏览菜单和工具栏基于人的识别功能</a:t>
            </a:r>
            <a:endParaRPr lang="zh-CN" altLang="en-US" dirty="0"/>
          </a:p>
          <a:p>
            <a:pPr lvl="2"/>
            <a:r>
              <a:rPr lang="zh-CN" altLang="en-US" dirty="0"/>
              <a:t>人们识别事物的能力要远胜于回忆事物的能力 </a:t>
            </a:r>
            <a:endParaRPr lang="zh-CN" altLang="en-US" dirty="0"/>
          </a:p>
          <a:p>
            <a:pPr lvl="1"/>
            <a:r>
              <a:rPr lang="zh-CN" altLang="en-US" dirty="0"/>
              <a:t>界面设计时要尽可能减小对用户的记忆需求，同时可考虑通过将信息放置于一定的上下文中，来减少信息单元的数目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a:t>长时记忆</a:t>
            </a:r>
            <a:endParaRPr lang="zh-CN" altLang="en-US"/>
          </a:p>
        </p:txBody>
      </p:sp>
      <p:sp>
        <p:nvSpPr>
          <p:cNvPr id="40963" name="Rectangle 3"/>
          <p:cNvSpPr>
            <a:spLocks noGrp="1" noChangeArrowheads="1"/>
          </p:cNvSpPr>
          <p:nvPr>
            <p:ph type="body" idx="1"/>
          </p:nvPr>
        </p:nvSpPr>
        <p:spPr>
          <a:xfrm>
            <a:off x="467544" y="1124744"/>
            <a:ext cx="8229600" cy="5184576"/>
          </a:xfrm>
        </p:spPr>
        <p:txBody>
          <a:bodyPr/>
          <a:lstStyle/>
          <a:p>
            <a:r>
              <a:rPr lang="zh-CN" altLang="en-US" dirty="0"/>
              <a:t>短时记忆</a:t>
            </a:r>
            <a:r>
              <a:rPr lang="en-US" altLang="zh-CN" dirty="0"/>
              <a:t>-&gt;</a:t>
            </a:r>
            <a:r>
              <a:rPr lang="zh-CN" altLang="en-US" dirty="0"/>
              <a:t>长时记忆</a:t>
            </a:r>
            <a:endParaRPr lang="zh-CN" altLang="en-US" dirty="0"/>
          </a:p>
          <a:p>
            <a:pPr lvl="1"/>
            <a:r>
              <a:rPr lang="zh-CN" altLang="en-US" dirty="0"/>
              <a:t>短时记忆中的信息经进一步加工后会变为长时记忆</a:t>
            </a:r>
            <a:endParaRPr lang="zh-CN" altLang="en-US" dirty="0"/>
          </a:p>
          <a:p>
            <a:pPr lvl="1"/>
            <a:r>
              <a:rPr lang="zh-CN" altLang="en-US" dirty="0"/>
              <a:t>只有与长时记忆区的信息具有某种联系的新信息才能够进入长时记忆 </a:t>
            </a:r>
            <a:endParaRPr lang="zh-CN" altLang="en-US" dirty="0"/>
          </a:p>
          <a:p>
            <a:r>
              <a:rPr lang="zh-CN" altLang="en-US" dirty="0"/>
              <a:t>长时记忆的信息容量几乎是无限的 </a:t>
            </a:r>
            <a:endParaRPr lang="en-US" altLang="zh-CN" dirty="0"/>
          </a:p>
          <a:p>
            <a:r>
              <a:rPr lang="zh-CN" altLang="en-US" dirty="0"/>
              <a:t>遗忘</a:t>
            </a:r>
            <a:endParaRPr lang="zh-CN" altLang="en-US" dirty="0"/>
          </a:p>
          <a:p>
            <a:pPr lvl="1"/>
            <a:r>
              <a:rPr lang="zh-CN" altLang="en-US" dirty="0"/>
              <a:t>长时记忆中的信息有时是无法提取 </a:t>
            </a:r>
            <a:endParaRPr lang="zh-CN" altLang="en-US" dirty="0"/>
          </a:p>
          <a:p>
            <a:pPr lvl="1"/>
            <a:r>
              <a:rPr lang="zh-CN" altLang="en-US" dirty="0"/>
              <a:t>不代表长时记忆区的信息丢失了 ，而看作是失去了提取的途径</a:t>
            </a:r>
            <a:endParaRPr lang="zh-CN" altLang="en-US" dirty="0"/>
          </a:p>
          <a:p>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endParaRPr lang="zh-CN" altLang="zh-CN"/>
          </a:p>
        </p:txBody>
      </p:sp>
      <p:sp>
        <p:nvSpPr>
          <p:cNvPr id="41987" name="Rectangle 3"/>
          <p:cNvSpPr>
            <a:spLocks noGrp="1" noChangeArrowheads="1"/>
          </p:cNvSpPr>
          <p:nvPr>
            <p:ph type="body" idx="1"/>
          </p:nvPr>
        </p:nvSpPr>
        <p:spPr>
          <a:xfrm>
            <a:off x="539552" y="908720"/>
            <a:ext cx="8229600" cy="5328592"/>
          </a:xfrm>
        </p:spPr>
        <p:txBody>
          <a:bodyPr/>
          <a:lstStyle/>
          <a:p>
            <a:r>
              <a:rPr lang="zh-CN" altLang="en-US" dirty="0"/>
              <a:t>启发</a:t>
            </a:r>
            <a:endParaRPr lang="zh-CN" altLang="en-US" dirty="0"/>
          </a:p>
          <a:p>
            <a:pPr lvl="1"/>
            <a:r>
              <a:rPr lang="zh-CN" altLang="en-US" dirty="0"/>
              <a:t>注意使用线索来引导用户完成特定任务</a:t>
            </a:r>
            <a:endParaRPr lang="zh-CN" altLang="en-US" dirty="0"/>
          </a:p>
          <a:p>
            <a:pPr lvl="1"/>
            <a:r>
              <a:rPr lang="zh-CN" altLang="en-US" dirty="0"/>
              <a:t>在追求独特的创新设计时也应注重结合优秀的交互范型 </a:t>
            </a:r>
            <a:endParaRPr lang="zh-CN" altLang="en-US" dirty="0"/>
          </a:p>
          <a:p>
            <a:r>
              <a:rPr lang="zh-CN" altLang="en-US" dirty="0"/>
              <a:t>易出错</a:t>
            </a:r>
            <a:endParaRPr lang="zh-CN" altLang="en-US" dirty="0"/>
          </a:p>
          <a:p>
            <a:pPr lvl="1"/>
            <a:r>
              <a:rPr lang="zh-CN" altLang="en-US" dirty="0"/>
              <a:t>“人为错误”被定义为“人未发挥自身所具备的功能而产生的失误，它可能降低交互系统的功能” </a:t>
            </a:r>
            <a:endParaRPr lang="zh-CN" altLang="en-US" dirty="0"/>
          </a:p>
          <a:p>
            <a:pPr lvl="1"/>
            <a:r>
              <a:rPr lang="zh-CN" altLang="en-US" dirty="0"/>
              <a:t>从表面上看是由于用户的误解、误操作或一时大意 </a:t>
            </a:r>
            <a:endParaRPr lang="zh-CN" altLang="en-US" dirty="0"/>
          </a:p>
          <a:p>
            <a:pPr lvl="1"/>
            <a:r>
              <a:rPr lang="zh-CN" altLang="en-US" dirty="0"/>
              <a:t>大部分交互问题都源于系统设计本身 </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a:t>视错觉</a:t>
            </a:r>
            <a:endParaRPr lang="zh-CN" altLang="en-US"/>
          </a:p>
        </p:txBody>
      </p:sp>
      <p:sp>
        <p:nvSpPr>
          <p:cNvPr id="43011" name="Rectangle 3"/>
          <p:cNvSpPr>
            <a:spLocks noGrp="1" noChangeArrowheads="1"/>
          </p:cNvSpPr>
          <p:nvPr>
            <p:ph type="body" idx="1"/>
          </p:nvPr>
        </p:nvSpPr>
        <p:spPr>
          <a:xfrm>
            <a:off x="468313" y="1412875"/>
            <a:ext cx="8135937" cy="2736850"/>
          </a:xfrm>
        </p:spPr>
        <p:txBody>
          <a:bodyPr/>
          <a:lstStyle/>
          <a:p>
            <a:pPr>
              <a:lnSpc>
                <a:spcPct val="90000"/>
              </a:lnSpc>
            </a:pPr>
            <a:r>
              <a:rPr lang="zh-CN" altLang="en-US" sz="2400"/>
              <a:t>知觉感受的扭曲 </a:t>
            </a:r>
            <a:endParaRPr lang="zh-CN" altLang="en-US" sz="2400"/>
          </a:p>
          <a:p>
            <a:pPr lvl="1">
              <a:lnSpc>
                <a:spcPct val="90000"/>
              </a:lnSpc>
            </a:pPr>
            <a:r>
              <a:rPr lang="zh-CN" altLang="en-US" sz="2000"/>
              <a:t>前后景互换实际上就是视错觉的一种 </a:t>
            </a:r>
            <a:endParaRPr lang="zh-CN" altLang="en-US" sz="2000"/>
          </a:p>
          <a:p>
            <a:pPr lvl="1">
              <a:lnSpc>
                <a:spcPct val="90000"/>
              </a:lnSpc>
            </a:pPr>
            <a:r>
              <a:rPr lang="zh-CN" altLang="en-US" sz="2000"/>
              <a:t>白色三角的例子 </a:t>
            </a:r>
            <a:endParaRPr lang="zh-CN" altLang="en-US" sz="2000"/>
          </a:p>
          <a:p>
            <a:pPr>
              <a:lnSpc>
                <a:spcPct val="90000"/>
              </a:lnSpc>
            </a:pPr>
            <a:r>
              <a:rPr lang="zh-CN" altLang="en-US" sz="2400"/>
              <a:t>视错觉是不可避免的</a:t>
            </a:r>
            <a:endParaRPr lang="zh-CN" altLang="en-US" sz="2400"/>
          </a:p>
          <a:p>
            <a:pPr>
              <a:lnSpc>
                <a:spcPct val="90000"/>
              </a:lnSpc>
            </a:pPr>
            <a:r>
              <a:rPr lang="zh-CN" altLang="en-US" sz="2400"/>
              <a:t>启示</a:t>
            </a:r>
            <a:endParaRPr lang="zh-CN" altLang="en-US" sz="2400"/>
          </a:p>
          <a:p>
            <a:pPr lvl="1">
              <a:lnSpc>
                <a:spcPct val="90000"/>
              </a:lnSpc>
            </a:pPr>
            <a:r>
              <a:rPr lang="zh-CN" altLang="en-US" sz="2000"/>
              <a:t>对于物体的视觉感知与物体</a:t>
            </a:r>
            <a:endParaRPr lang="zh-CN" altLang="en-US" sz="2000"/>
          </a:p>
          <a:p>
            <a:pPr lvl="1">
              <a:lnSpc>
                <a:spcPct val="90000"/>
              </a:lnSpc>
              <a:buFont typeface="Wingdings" panose="05000000000000000000" pitchFamily="2" charset="2"/>
              <a:buNone/>
            </a:pPr>
            <a:r>
              <a:rPr lang="zh-CN" altLang="en-US" sz="2000"/>
              <a:t>      所处的上下文密切相关  </a:t>
            </a:r>
            <a:endParaRPr lang="zh-CN" altLang="en-US" sz="2000"/>
          </a:p>
          <a:p>
            <a:pPr lvl="1">
              <a:lnSpc>
                <a:spcPct val="90000"/>
              </a:lnSpc>
            </a:pPr>
            <a:endParaRPr lang="en-US" altLang="zh-CN" sz="2000"/>
          </a:p>
        </p:txBody>
      </p:sp>
      <p:pic>
        <p:nvPicPr>
          <p:cNvPr id="399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813" y="4365625"/>
            <a:ext cx="230505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6"/>
          <p:cNvSpPr txBox="1">
            <a:spLocks noChangeArrowheads="1"/>
          </p:cNvSpPr>
          <p:nvPr/>
        </p:nvSpPr>
        <p:spPr bwMode="auto">
          <a:xfrm>
            <a:off x="971550" y="5661025"/>
            <a:ext cx="71294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marL="285750" indent="-285750" eaLnBrk="1" hangingPunct="1">
              <a:spcBef>
                <a:spcPct val="50000"/>
              </a:spcBef>
            </a:pPr>
            <a:r>
              <a:rPr lang="zh-CN" altLang="en-US" dirty="0">
                <a:latin typeface="Arial" panose="020B0604020202090204" pitchFamily="34" charset="0"/>
              </a:rPr>
              <a:t>莱亚错觉                                                       艾宾豪斯错觉 </a:t>
            </a:r>
            <a:endParaRPr lang="zh-CN" altLang="en-US" dirty="0">
              <a:latin typeface="Arial" panose="020B0604020202090204" pitchFamily="34" charset="0"/>
            </a:endParaRPr>
          </a:p>
        </p:txBody>
      </p:sp>
      <p:pic>
        <p:nvPicPr>
          <p:cNvPr id="39942" name="Picture 10" descr="29_17781_a1e8aa202a0b2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3141663"/>
            <a:ext cx="4032250"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a:t>视觉感知</a:t>
            </a:r>
            <a:r>
              <a:rPr lang="en-US" altLang="zh-CN"/>
              <a:t>&amp;</a:t>
            </a:r>
            <a:r>
              <a:rPr lang="zh-CN" altLang="en-US"/>
              <a:t>上下文</a:t>
            </a:r>
            <a:endParaRPr lang="zh-CN" altLang="en-US"/>
          </a:p>
        </p:txBody>
      </p:sp>
      <p:sp>
        <p:nvSpPr>
          <p:cNvPr id="44035" name="Rectangle 3"/>
          <p:cNvSpPr>
            <a:spLocks noGrp="1" noChangeArrowheads="1"/>
          </p:cNvSpPr>
          <p:nvPr>
            <p:ph type="body" idx="1"/>
          </p:nvPr>
        </p:nvSpPr>
        <p:spPr>
          <a:xfrm>
            <a:off x="395288" y="1268413"/>
            <a:ext cx="8229600" cy="4525962"/>
          </a:xfrm>
        </p:spPr>
        <p:txBody>
          <a:bodyPr/>
          <a:lstStyle/>
          <a:p>
            <a:r>
              <a:rPr lang="zh-CN" altLang="en-US"/>
              <a:t>你从图中看到了什么</a:t>
            </a:r>
            <a:r>
              <a:rPr lang="en-US" altLang="zh-CN"/>
              <a:t>?</a:t>
            </a:r>
            <a:endParaRPr lang="en-US" altLang="zh-CN"/>
          </a:p>
        </p:txBody>
      </p:sp>
      <p:pic>
        <p:nvPicPr>
          <p:cNvPr id="4403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375" y="1916113"/>
            <a:ext cx="5834063"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zh-CN" altLang="en-US"/>
              <a:t>提示：一只面向你的动物</a:t>
            </a:r>
            <a:endParaRPr lang="zh-CN" altLang="en-US"/>
          </a:p>
        </p:txBody>
      </p:sp>
      <p:sp>
        <p:nvSpPr>
          <p:cNvPr id="45059" name="Rectangle 3"/>
          <p:cNvSpPr>
            <a:spLocks noGrp="1" noChangeArrowheads="1"/>
          </p:cNvSpPr>
          <p:nvPr>
            <p:ph type="body" idx="1"/>
          </p:nvPr>
        </p:nvSpPr>
        <p:spPr>
          <a:xfrm>
            <a:off x="468313" y="1628775"/>
            <a:ext cx="8229600" cy="4525963"/>
          </a:xfrm>
        </p:spPr>
        <p:txBody>
          <a:bodyPr/>
          <a:lstStyle/>
          <a:p>
            <a:endParaRPr lang="zh-CN" altLang="zh-CN"/>
          </a:p>
        </p:txBody>
      </p:sp>
      <p:pic>
        <p:nvPicPr>
          <p:cNvPr id="450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8888" y="1628775"/>
            <a:ext cx="6769100" cy="451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000250" y="188640"/>
            <a:ext cx="6697663" cy="576263"/>
          </a:xfrm>
        </p:spPr>
        <p:txBody>
          <a:bodyPr/>
          <a:lstStyle/>
          <a:p>
            <a:r>
              <a:rPr lang="zh-CN" altLang="en-US" sz="2800"/>
              <a:t>提示：它的头在左侧，能产奶</a:t>
            </a:r>
            <a:endParaRPr lang="zh-CN" altLang="en-US" sz="2800"/>
          </a:p>
        </p:txBody>
      </p:sp>
      <p:sp>
        <p:nvSpPr>
          <p:cNvPr id="301059" name="Rectangle 3"/>
          <p:cNvSpPr>
            <a:spLocks noGrp="1" noChangeArrowheads="1"/>
          </p:cNvSpPr>
          <p:nvPr>
            <p:ph type="body" idx="1"/>
          </p:nvPr>
        </p:nvSpPr>
        <p:spPr>
          <a:xfrm>
            <a:off x="468313" y="1484313"/>
            <a:ext cx="8229600" cy="4525962"/>
          </a:xfrm>
        </p:spPr>
        <p:txBody>
          <a:bodyPr/>
          <a:lstStyle/>
          <a:p>
            <a:r>
              <a:rPr lang="zh-CN" altLang="en-US"/>
              <a:t>上下文信息有助于增强人们的视觉感知</a:t>
            </a:r>
            <a:endParaRPr lang="zh-CN" altLang="en-US"/>
          </a:p>
        </p:txBody>
      </p:sp>
      <p:pic>
        <p:nvPicPr>
          <p:cNvPr id="4608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1913" y="1989138"/>
            <a:ext cx="6192837" cy="413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zh-CN" altLang="en-US" sz="2800" dirty="0"/>
              <a:t>期望对感知的影响</a:t>
            </a:r>
            <a:endParaRPr lang="zh-CN" altLang="en-US" sz="2800" dirty="0"/>
          </a:p>
        </p:txBody>
      </p:sp>
      <p:sp>
        <p:nvSpPr>
          <p:cNvPr id="47107" name="Rectangle 3"/>
          <p:cNvSpPr>
            <a:spLocks noGrp="1" noChangeArrowheads="1"/>
          </p:cNvSpPr>
          <p:nvPr>
            <p:ph type="body" idx="1"/>
          </p:nvPr>
        </p:nvSpPr>
        <p:spPr/>
        <p:txBody>
          <a:bodyPr/>
          <a:lstStyle/>
          <a:p>
            <a:endParaRPr lang="zh-CN" altLang="zh-CN"/>
          </a:p>
        </p:txBody>
      </p:sp>
      <p:sp>
        <p:nvSpPr>
          <p:cNvPr id="47108" name="Rectangle 4"/>
          <p:cNvSpPr>
            <a:spLocks noChangeArrowheads="1"/>
          </p:cNvSpPr>
          <p:nvPr/>
        </p:nvSpPr>
        <p:spPr bwMode="auto">
          <a:xfrm>
            <a:off x="611188" y="5516563"/>
            <a:ext cx="555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algn="l" eaLnBrk="1" hangingPunct="1"/>
            <a:r>
              <a:rPr lang="en-US" altLang="zh-CN" i="1" dirty="0">
                <a:latin typeface="Arial" panose="020B0604020202090204" pitchFamily="34" charset="0"/>
              </a:rPr>
              <a:t>From: after Bruner and Postman, 1949, pp. 206 – 23.</a:t>
            </a:r>
            <a:endParaRPr lang="en-US" altLang="zh-CN" i="1" dirty="0">
              <a:latin typeface="Arial" panose="020B0604020202090204" pitchFamily="34" charset="0"/>
            </a:endParaRPr>
          </a:p>
        </p:txBody>
      </p:sp>
      <p:pic>
        <p:nvPicPr>
          <p:cNvPr id="30208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113" y="1773238"/>
            <a:ext cx="2727325" cy="374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020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3789363"/>
            <a:ext cx="1166812" cy="1657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020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3789363"/>
            <a:ext cx="1117600" cy="1584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0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0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2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a:t>字母顺序重要么？</a:t>
            </a:r>
            <a:endParaRPr lang="zh-CN" altLang="en-US"/>
          </a:p>
        </p:txBody>
      </p:sp>
      <p:sp>
        <p:nvSpPr>
          <p:cNvPr id="48131" name="Rectangle 3"/>
          <p:cNvSpPr>
            <a:spLocks noGrp="1" noChangeArrowheads="1"/>
          </p:cNvSpPr>
          <p:nvPr>
            <p:ph type="body" idx="1"/>
          </p:nvPr>
        </p:nvSpPr>
        <p:spPr/>
        <p:txBody>
          <a:bodyPr/>
          <a:lstStyle/>
          <a:p>
            <a:pPr>
              <a:lnSpc>
                <a:spcPct val="90000"/>
              </a:lnSpc>
            </a:pPr>
            <a:r>
              <a:rPr lang="en-US" altLang="zh-CN" sz="2400" b="1" i="1"/>
              <a:t>"From Cambridge University . </a:t>
            </a:r>
            <a:br>
              <a:rPr lang="en-US" altLang="zh-CN" sz="2400" b="1" i="1"/>
            </a:br>
            <a:br>
              <a:rPr lang="en-US" altLang="zh-CN" sz="2400" b="1" i="1"/>
            </a:br>
            <a:r>
              <a:rPr lang="en-US" altLang="zh-CN" sz="2400" i="1"/>
              <a:t>Olny srmat poelpe can raed tihs. </a:t>
            </a:r>
            <a:br>
              <a:rPr lang="en-US" altLang="zh-CN" sz="2400" i="1"/>
            </a:br>
            <a:r>
              <a:rPr lang="en-US" altLang="zh-CN" sz="2400" i="1"/>
              <a:t>I cdnuolt blveiee taht I cluod aulaclty uesdnatnrd waht I was rdanieg. The phaonmneal pweor of the hmuan mnid, aoccdrnig to a rscheearch at Cmabrigde Uinervtisy, it deosn't mttaer in waht oredr the ltteers in a wrod are, t he olny iprmoatnt tihng is taht the frist and lsat ltteer be in the rgh it pclae. The rset can be a taotl mses and you can sitll raed it wouthit a porbelm. Tihs is bcuseae the huamn mnid deos not raed ervey lteter by istlef, but the wrod as a wlohe. Amzanig huh? yaeh and I awlyas tghuhot slpeling was ipmorantt!"</a:t>
            </a:r>
            <a:r>
              <a:rPr lang="en-US" altLang="zh-CN" sz="2400"/>
              <a:t> </a:t>
            </a:r>
            <a:endParaRPr lang="en-US" altLang="zh-CN"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a:t>中文呢？</a:t>
            </a:r>
            <a:endParaRPr lang="zh-CN" altLang="en-US"/>
          </a:p>
        </p:txBody>
      </p:sp>
      <p:sp>
        <p:nvSpPr>
          <p:cNvPr id="3" name="内容占位符 2"/>
          <p:cNvSpPr>
            <a:spLocks noGrp="1"/>
          </p:cNvSpPr>
          <p:nvPr>
            <p:ph idx="1"/>
          </p:nvPr>
        </p:nvSpPr>
        <p:spPr/>
        <p:txBody>
          <a:bodyPr/>
          <a:lstStyle/>
          <a:p>
            <a:endParaRPr lang="en-US" altLang="zh-CN" dirty="0"/>
          </a:p>
          <a:p>
            <a:r>
              <a:rPr lang="zh-CN" altLang="en-US" dirty="0"/>
              <a:t>研表究明，汉字的序顺并不定一能影阅响读，比如当你看完这句话后，才发这现里的字全是都乱的。 </a:t>
            </a:r>
            <a:br>
              <a:rPr lang="zh-CN" altLang="en-US" dirty="0"/>
            </a:b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endParaRPr lang="zh-CN" altLang="zh-CN"/>
          </a:p>
        </p:txBody>
      </p:sp>
      <p:sp>
        <p:nvSpPr>
          <p:cNvPr id="6147" name="Rectangle 3"/>
          <p:cNvSpPr>
            <a:spLocks noGrp="1" noChangeArrowheads="1"/>
          </p:cNvSpPr>
          <p:nvPr>
            <p:ph type="body" idx="1"/>
          </p:nvPr>
        </p:nvSpPr>
        <p:spPr>
          <a:xfrm>
            <a:off x="467544" y="1268760"/>
            <a:ext cx="8229600" cy="4530725"/>
          </a:xfrm>
        </p:spPr>
        <p:txBody>
          <a:bodyPr/>
          <a:lstStyle/>
          <a:p>
            <a:r>
              <a:rPr lang="zh-CN" altLang="en-US" dirty="0"/>
              <a:t>缺点</a:t>
            </a:r>
            <a:endParaRPr lang="zh-CN" altLang="en-US" dirty="0"/>
          </a:p>
          <a:p>
            <a:pPr lvl="1"/>
            <a:r>
              <a:rPr lang="zh-CN" altLang="en-US" dirty="0"/>
              <a:t>命令语言的掌握对用户的记忆能力提出较高要求；</a:t>
            </a:r>
            <a:endParaRPr lang="zh-CN" altLang="en-US" dirty="0"/>
          </a:p>
          <a:p>
            <a:pPr lvl="1"/>
            <a:r>
              <a:rPr lang="zh-CN" altLang="en-US" dirty="0"/>
              <a:t>基于回忆的方式（</a:t>
            </a:r>
            <a:r>
              <a:rPr lang="en-US" altLang="zh-CN" dirty="0"/>
              <a:t>recall memory</a:t>
            </a:r>
            <a:r>
              <a:rPr lang="zh-CN" altLang="en-US" dirty="0"/>
              <a:t>）</a:t>
            </a:r>
            <a:endParaRPr lang="zh-CN" altLang="en-US" dirty="0"/>
          </a:p>
          <a:p>
            <a:pPr lvl="2"/>
            <a:r>
              <a:rPr lang="zh-CN" altLang="en-US" dirty="0"/>
              <a:t>没有</a:t>
            </a:r>
            <a:r>
              <a:rPr lang="en-US" altLang="zh-CN" dirty="0"/>
              <a:t>GUI</a:t>
            </a:r>
            <a:r>
              <a:rPr lang="zh-CN" altLang="en-US" dirty="0"/>
              <a:t>基于识别的方式（</a:t>
            </a:r>
            <a:r>
              <a:rPr lang="en-US" altLang="zh-CN" dirty="0"/>
              <a:t>recognition memory</a:t>
            </a:r>
            <a:r>
              <a:rPr lang="zh-CN" altLang="en-US" dirty="0"/>
              <a:t>）容易使用</a:t>
            </a:r>
            <a:endParaRPr lang="zh-CN" altLang="en-US" dirty="0"/>
          </a:p>
          <a:p>
            <a:pPr lvl="1"/>
            <a:r>
              <a:rPr lang="zh-CN" altLang="en-US" dirty="0"/>
              <a:t>键盘操作，出错频率较高；</a:t>
            </a:r>
            <a:endParaRPr lang="zh-CN" altLang="en-US" dirty="0"/>
          </a:p>
          <a:p>
            <a:pPr lvl="1"/>
            <a:r>
              <a:rPr lang="zh-CN" altLang="en-US" dirty="0"/>
              <a:t>命令编写贴近计算机的执行方式</a:t>
            </a:r>
            <a:endParaRPr lang="zh-CN" altLang="en-US" dirty="0"/>
          </a:p>
          <a:p>
            <a:pPr lvl="2"/>
            <a:r>
              <a:rPr lang="zh-CN" altLang="en-US" dirty="0"/>
              <a:t>与可用性理论所强调的“不应要求用户了解计算机底层的实现细节”相违背。</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endParaRPr lang="zh-CN" altLang="zh-CN"/>
          </a:p>
        </p:txBody>
      </p:sp>
      <p:sp>
        <p:nvSpPr>
          <p:cNvPr id="50179" name="Rectangle 3"/>
          <p:cNvSpPr>
            <a:spLocks noGrp="1" noChangeArrowheads="1"/>
          </p:cNvSpPr>
          <p:nvPr>
            <p:ph type="body" idx="1"/>
          </p:nvPr>
        </p:nvSpPr>
        <p:spPr/>
        <p:txBody>
          <a:bodyPr/>
          <a:lstStyle/>
          <a:p>
            <a:r>
              <a:rPr lang="zh-CN" altLang="en-US"/>
              <a:t>交互设备</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a:t>文本输入设备 </a:t>
            </a:r>
            <a:endParaRPr lang="zh-CN" altLang="en-US"/>
          </a:p>
        </p:txBody>
      </p:sp>
      <p:sp>
        <p:nvSpPr>
          <p:cNvPr id="51203" name="Rectangle 3"/>
          <p:cNvSpPr>
            <a:spLocks noGrp="1" noChangeArrowheads="1"/>
          </p:cNvSpPr>
          <p:nvPr>
            <p:ph type="body" idx="1"/>
          </p:nvPr>
        </p:nvSpPr>
        <p:spPr/>
        <p:txBody>
          <a:bodyPr/>
          <a:lstStyle/>
          <a:p>
            <a:r>
              <a:rPr lang="zh-CN" altLang="en-US" dirty="0"/>
              <a:t>键盘是最主要的文本输入设备 </a:t>
            </a:r>
            <a:endParaRPr lang="zh-CN" altLang="en-US" dirty="0"/>
          </a:p>
          <a:p>
            <a:pPr lvl="1"/>
            <a:r>
              <a:rPr lang="zh-CN" altLang="en-US" dirty="0"/>
              <a:t>一般一次只能响应一个按键 </a:t>
            </a:r>
            <a:endParaRPr lang="zh-CN" altLang="en-US" dirty="0"/>
          </a:p>
          <a:p>
            <a:pPr lvl="1"/>
            <a:r>
              <a:rPr lang="zh-CN" altLang="en-US" dirty="0"/>
              <a:t>新用户的击键速率大约为每秒钟</a:t>
            </a:r>
            <a:r>
              <a:rPr lang="en-US" altLang="zh-CN" dirty="0"/>
              <a:t>1</a:t>
            </a:r>
            <a:r>
              <a:rPr lang="zh-CN" altLang="en-US" dirty="0"/>
              <a:t>次，而熟练用户则能达到每秒</a:t>
            </a:r>
            <a:r>
              <a:rPr lang="en-US" altLang="zh-CN" dirty="0"/>
              <a:t>15</a:t>
            </a:r>
            <a:r>
              <a:rPr lang="zh-CN" altLang="en-US" dirty="0"/>
              <a:t>次的敲击频率 </a:t>
            </a:r>
            <a:endParaRPr lang="zh-CN" altLang="en-US" dirty="0"/>
          </a:p>
          <a:p>
            <a:pPr lvl="1"/>
            <a:r>
              <a:rPr lang="zh-CN" altLang="en-US" dirty="0"/>
              <a:t>按键较多的硬盘可营造一种专业化的印象 </a:t>
            </a:r>
            <a:endParaRPr lang="zh-CN" altLang="en-US" dirty="0"/>
          </a:p>
          <a:p>
            <a:pPr lvl="2"/>
            <a:r>
              <a:rPr lang="zh-CN" altLang="en-US" dirty="0"/>
              <a:t>新手用户望而生畏 </a:t>
            </a:r>
            <a:endParaRPr lang="zh-CN" altLang="en-US" dirty="0"/>
          </a:p>
          <a:p>
            <a:pPr lvl="1"/>
            <a:r>
              <a:rPr lang="zh-CN" altLang="en-US" dirty="0"/>
              <a:t>小键盘特别适合移动设备应用 </a:t>
            </a:r>
            <a:endParaRPr lang="zh-CN" altLang="en-US" dirty="0"/>
          </a:p>
          <a:p>
            <a:pPr lvl="2"/>
            <a:r>
              <a:rPr lang="zh-CN" altLang="en-US" dirty="0"/>
              <a:t>功能也可能因此受到限制 </a:t>
            </a:r>
            <a:endParaRPr lang="zh-CN" altLang="en-US" dirty="0"/>
          </a:p>
          <a:p>
            <a:pPr lvl="1"/>
            <a:r>
              <a:rPr lang="en-US" altLang="zh-CN" dirty="0"/>
              <a:t>QWERTY</a:t>
            </a:r>
            <a:r>
              <a:rPr lang="zh-CN" altLang="en-US" dirty="0"/>
              <a:t>键盘 </a:t>
            </a:r>
            <a:endParaRPr lang="zh-CN" altLang="en-US" dirty="0"/>
          </a:p>
        </p:txBody>
      </p:sp>
      <p:pic>
        <p:nvPicPr>
          <p:cNvPr id="5120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825" y="4508500"/>
            <a:ext cx="3779838"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endParaRPr lang="zh-CN" altLang="zh-CN"/>
          </a:p>
        </p:txBody>
      </p:sp>
      <p:sp>
        <p:nvSpPr>
          <p:cNvPr id="52227" name="Rectangle 3"/>
          <p:cNvSpPr>
            <a:spLocks noGrp="1" noChangeArrowheads="1"/>
          </p:cNvSpPr>
          <p:nvPr>
            <p:ph type="body" idx="1"/>
          </p:nvPr>
        </p:nvSpPr>
        <p:spPr>
          <a:xfrm>
            <a:off x="395536" y="836712"/>
            <a:ext cx="4997450" cy="5904656"/>
          </a:xfrm>
        </p:spPr>
        <p:txBody>
          <a:bodyPr/>
          <a:lstStyle/>
          <a:p>
            <a:r>
              <a:rPr lang="zh-CN" altLang="en-US" dirty="0"/>
              <a:t>和弦键盘 </a:t>
            </a:r>
            <a:endParaRPr lang="zh-CN" altLang="en-US" dirty="0"/>
          </a:p>
          <a:p>
            <a:pPr lvl="1"/>
            <a:r>
              <a:rPr lang="zh-CN" altLang="en-US" dirty="0"/>
              <a:t>能够同时响应多个按键 </a:t>
            </a:r>
            <a:endParaRPr lang="zh-CN" altLang="en-US" dirty="0"/>
          </a:p>
          <a:p>
            <a:pPr lvl="2"/>
            <a:r>
              <a:rPr lang="zh-CN" altLang="en-US" dirty="0"/>
              <a:t>可实现快速数据输入 </a:t>
            </a:r>
            <a:endParaRPr lang="zh-CN" altLang="en-US" dirty="0"/>
          </a:p>
          <a:p>
            <a:pPr lvl="1"/>
            <a:r>
              <a:rPr lang="zh-CN" altLang="en-US" dirty="0"/>
              <a:t>学习使用时间也较长 </a:t>
            </a:r>
            <a:endParaRPr lang="zh-CN" altLang="en-US" dirty="0"/>
          </a:p>
          <a:p>
            <a:r>
              <a:rPr lang="zh-CN" altLang="en-US" dirty="0"/>
              <a:t>投影键盘</a:t>
            </a:r>
            <a:endParaRPr lang="zh-CN" altLang="en-US" dirty="0"/>
          </a:p>
          <a:p>
            <a:pPr lvl="1"/>
            <a:r>
              <a:rPr lang="zh-CN" altLang="en-US" dirty="0"/>
              <a:t>内置的红色激光发射器可以在任何物体表面投影出标准键盘的轮廓  </a:t>
            </a:r>
            <a:endParaRPr lang="zh-CN" altLang="en-US" dirty="0"/>
          </a:p>
          <a:p>
            <a:pPr lvl="1"/>
            <a:r>
              <a:rPr lang="zh-CN" altLang="en-US" dirty="0"/>
              <a:t>红外线技术跟踪手指的动作</a:t>
            </a:r>
            <a:endParaRPr lang="zh-CN" altLang="en-US" dirty="0"/>
          </a:p>
          <a:p>
            <a:pPr lvl="1"/>
            <a:r>
              <a:rPr lang="zh-CN" altLang="en-US" dirty="0"/>
              <a:t>可减小键盘所占的物理空间  </a:t>
            </a:r>
            <a:endParaRPr lang="zh-CN" altLang="en-US" dirty="0"/>
          </a:p>
        </p:txBody>
      </p:sp>
      <p:pic>
        <p:nvPicPr>
          <p:cNvPr id="522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11863" y="1700213"/>
            <a:ext cx="252095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3789363"/>
            <a:ext cx="2808288"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endParaRPr lang="zh-CN" altLang="zh-CN"/>
          </a:p>
        </p:txBody>
      </p:sp>
      <p:sp>
        <p:nvSpPr>
          <p:cNvPr id="53251" name="Rectangle 3"/>
          <p:cNvSpPr>
            <a:spLocks noGrp="1" noChangeArrowheads="1"/>
          </p:cNvSpPr>
          <p:nvPr>
            <p:ph type="body" idx="1"/>
          </p:nvPr>
        </p:nvSpPr>
        <p:spPr/>
        <p:txBody>
          <a:bodyPr/>
          <a:lstStyle/>
          <a:p>
            <a:r>
              <a:rPr lang="zh-CN" altLang="en-US" sz="2400" dirty="0"/>
              <a:t>手写输入</a:t>
            </a:r>
            <a:endParaRPr lang="zh-CN" altLang="en-US" sz="2400" dirty="0"/>
          </a:p>
          <a:p>
            <a:pPr lvl="1"/>
            <a:r>
              <a:rPr lang="zh-CN" altLang="en-US" sz="2000" dirty="0"/>
              <a:t>比较自然</a:t>
            </a:r>
            <a:endParaRPr lang="zh-CN" altLang="en-US" sz="2000" dirty="0"/>
          </a:p>
          <a:p>
            <a:pPr lvl="1"/>
            <a:r>
              <a:rPr lang="zh-CN" altLang="en-US" sz="2000" dirty="0"/>
              <a:t>输入速度慢</a:t>
            </a:r>
            <a:endParaRPr lang="zh-CN" altLang="en-US" sz="2000" dirty="0"/>
          </a:p>
          <a:p>
            <a:r>
              <a:rPr lang="zh-CN" altLang="en-US" sz="2400" dirty="0"/>
              <a:t>语音输入 </a:t>
            </a:r>
            <a:endParaRPr lang="zh-CN" altLang="en-US" sz="2400" dirty="0"/>
          </a:p>
          <a:p>
            <a:pPr lvl="1"/>
            <a:r>
              <a:rPr lang="zh-CN" altLang="en-US" sz="2000" dirty="0"/>
              <a:t>易受场景噪音影响</a:t>
            </a:r>
            <a:endParaRPr lang="zh-CN" altLang="en-US" sz="2000" dirty="0"/>
          </a:p>
          <a:p>
            <a:pPr lvl="1"/>
            <a:r>
              <a:rPr lang="zh-CN" altLang="en-US" sz="2000" dirty="0"/>
              <a:t>受识别效果影响，输入效率仅为键盘输入的一半</a:t>
            </a:r>
            <a:endParaRPr lang="zh-CN" altLang="en-US" sz="2000" dirty="0"/>
          </a:p>
          <a:p>
            <a:r>
              <a:rPr lang="zh-CN" altLang="en-US" sz="2400" dirty="0"/>
              <a:t>光学字符识别</a:t>
            </a:r>
            <a:endParaRPr lang="zh-CN" altLang="en-US" sz="2400" dirty="0"/>
          </a:p>
          <a:p>
            <a:pPr lvl="1"/>
            <a:r>
              <a:rPr lang="en-US" altLang="zh-CN" sz="2000" dirty="0"/>
              <a:t>Optical character recognition</a:t>
            </a:r>
            <a:r>
              <a:rPr lang="zh-CN" altLang="en-US" sz="2000" dirty="0"/>
              <a:t>，简称</a:t>
            </a:r>
            <a:r>
              <a:rPr lang="en-US" altLang="zh-CN" sz="2000" dirty="0"/>
              <a:t>OCR</a:t>
            </a:r>
            <a:endParaRPr lang="en-US" altLang="zh-CN" sz="2000" dirty="0"/>
          </a:p>
          <a:p>
            <a:pPr lvl="1"/>
            <a:r>
              <a:rPr lang="zh-CN" altLang="en-US" sz="2000" dirty="0"/>
              <a:t>让计算机直接“阅读”</a:t>
            </a:r>
            <a:endParaRPr lang="zh-CN" altLang="en-US" sz="2000" dirty="0"/>
          </a:p>
          <a:p>
            <a:pPr lvl="1"/>
            <a:r>
              <a:rPr lang="zh-CN" altLang="en-US" sz="2000" dirty="0"/>
              <a:t>实现了大批量历史数据的信息化</a:t>
            </a:r>
            <a:endParaRPr lang="zh-CN" alt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a:t>定位设备 </a:t>
            </a:r>
            <a:endParaRPr lang="zh-CN" altLang="en-US"/>
          </a:p>
        </p:txBody>
      </p:sp>
      <p:sp>
        <p:nvSpPr>
          <p:cNvPr id="54275" name="Rectangle 3"/>
          <p:cNvSpPr>
            <a:spLocks noGrp="1" noChangeArrowheads="1"/>
          </p:cNvSpPr>
          <p:nvPr>
            <p:ph type="body" idx="1"/>
          </p:nvPr>
        </p:nvSpPr>
        <p:spPr>
          <a:xfrm>
            <a:off x="468313" y="1484313"/>
            <a:ext cx="8351837" cy="4392612"/>
          </a:xfrm>
        </p:spPr>
        <p:txBody>
          <a:bodyPr/>
          <a:lstStyle/>
          <a:p>
            <a:pPr>
              <a:lnSpc>
                <a:spcPct val="80000"/>
              </a:lnSpc>
            </a:pPr>
            <a:r>
              <a:rPr lang="en-US" altLang="zh-CN" sz="2400"/>
              <a:t>WIMP</a:t>
            </a:r>
            <a:r>
              <a:rPr lang="zh-CN" altLang="en-US" sz="2400"/>
              <a:t>系统的显著功能</a:t>
            </a:r>
            <a:endParaRPr lang="zh-CN" altLang="en-US" sz="2400"/>
          </a:p>
          <a:p>
            <a:pPr lvl="1">
              <a:lnSpc>
                <a:spcPct val="80000"/>
              </a:lnSpc>
            </a:pPr>
            <a:r>
              <a:rPr lang="zh-CN" altLang="en-US" sz="2000"/>
              <a:t>允许在屏幕上通过指点物体实现对物体的操作或是完成某项功能</a:t>
            </a:r>
            <a:endParaRPr lang="zh-CN" altLang="en-US" sz="2000"/>
          </a:p>
          <a:p>
            <a:pPr>
              <a:lnSpc>
                <a:spcPct val="80000"/>
              </a:lnSpc>
            </a:pPr>
            <a:r>
              <a:rPr lang="zh-CN" altLang="en-US" sz="2400"/>
              <a:t>鼠标：最常用的指点和定位设备</a:t>
            </a:r>
            <a:endParaRPr lang="zh-CN" altLang="en-US" sz="2400"/>
          </a:p>
          <a:p>
            <a:pPr lvl="1">
              <a:lnSpc>
                <a:spcPct val="80000"/>
              </a:lnSpc>
            </a:pPr>
            <a:r>
              <a:rPr lang="zh-CN" altLang="en-US" sz="2000"/>
              <a:t>将鼠标拿离桌面再放到不同位置时，屏幕光标并不会发生移动</a:t>
            </a:r>
            <a:endParaRPr lang="zh-CN" altLang="en-US" sz="2000"/>
          </a:p>
          <a:p>
            <a:pPr lvl="1">
              <a:lnSpc>
                <a:spcPct val="80000"/>
              </a:lnSpc>
            </a:pPr>
            <a:r>
              <a:rPr lang="zh-CN" altLang="en-US" sz="2000"/>
              <a:t>节省空间，但可能影响到新手用户的使用  </a:t>
            </a:r>
            <a:endParaRPr lang="zh-CN" altLang="en-US" sz="2000"/>
          </a:p>
          <a:p>
            <a:pPr>
              <a:lnSpc>
                <a:spcPct val="80000"/>
              </a:lnSpc>
            </a:pPr>
            <a:r>
              <a:rPr lang="zh-CN" altLang="en-US" sz="2400"/>
              <a:t>触摸板：最广泛的膝上型电脑鼠标</a:t>
            </a:r>
            <a:endParaRPr lang="zh-CN" altLang="en-US" sz="2400"/>
          </a:p>
          <a:p>
            <a:pPr lvl="1">
              <a:lnSpc>
                <a:spcPct val="80000"/>
              </a:lnSpc>
            </a:pPr>
            <a:r>
              <a:rPr lang="zh-CN" altLang="en-US" sz="2000"/>
              <a:t>通过电容感应来获知手指移动情况，对手指的热量并不敏感 </a:t>
            </a:r>
            <a:endParaRPr lang="zh-CN" altLang="en-US" sz="2000"/>
          </a:p>
          <a:p>
            <a:pPr lvl="1">
              <a:lnSpc>
                <a:spcPct val="80000"/>
              </a:lnSpc>
            </a:pPr>
            <a:r>
              <a:rPr lang="zh-CN" altLang="en-US" sz="2000"/>
              <a:t>手指在板上移动的距离与光标在屏幕上移动的距离之间的比率随手指移动的速度而变化 </a:t>
            </a:r>
            <a:endParaRPr lang="zh-CN" altLang="en-US" sz="2000"/>
          </a:p>
          <a:p>
            <a:pPr lvl="1">
              <a:lnSpc>
                <a:spcPct val="80000"/>
              </a:lnSpc>
            </a:pPr>
            <a:r>
              <a:rPr lang="zh-CN" altLang="en-US" sz="2000"/>
              <a:t>优点</a:t>
            </a:r>
            <a:endParaRPr lang="zh-CN" altLang="en-US" sz="2000"/>
          </a:p>
          <a:p>
            <a:pPr lvl="2">
              <a:lnSpc>
                <a:spcPct val="80000"/>
              </a:lnSpc>
            </a:pPr>
            <a:r>
              <a:rPr lang="zh-CN" altLang="en-US" sz="1800"/>
              <a:t>反应灵敏、移动速度快 </a:t>
            </a:r>
            <a:endParaRPr lang="zh-CN" altLang="en-US" sz="1800"/>
          </a:p>
          <a:p>
            <a:pPr lvl="1">
              <a:lnSpc>
                <a:spcPct val="80000"/>
              </a:lnSpc>
            </a:pPr>
            <a:r>
              <a:rPr lang="zh-CN" altLang="en-US" sz="2000"/>
              <a:t>缺点</a:t>
            </a:r>
            <a:endParaRPr lang="zh-CN" altLang="en-US" sz="2000"/>
          </a:p>
          <a:p>
            <a:pPr lvl="2">
              <a:lnSpc>
                <a:spcPct val="80000"/>
              </a:lnSpc>
            </a:pPr>
            <a:r>
              <a:rPr lang="zh-CN" altLang="en-US" sz="1800"/>
              <a:t>定位精度较低</a:t>
            </a:r>
            <a:endParaRPr lang="zh-CN" altLang="en-US" sz="1800"/>
          </a:p>
          <a:p>
            <a:pPr lvl="2">
              <a:lnSpc>
                <a:spcPct val="80000"/>
              </a:lnSpc>
            </a:pPr>
            <a:r>
              <a:rPr lang="zh-CN" altLang="en-US" sz="1800"/>
              <a:t>手指出汗时会出现打滑，不适合在潮湿、多灰的环境 </a:t>
            </a:r>
            <a:endParaRPr lang="zh-CN" altLang="en-US" sz="1800"/>
          </a:p>
          <a:p>
            <a:pPr lvl="1">
              <a:lnSpc>
                <a:spcPct val="80000"/>
              </a:lnSpc>
            </a:pPr>
            <a:endParaRPr lang="en-US" altLang="zh-CN"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endParaRPr lang="zh-CN" altLang="zh-CN"/>
          </a:p>
        </p:txBody>
      </p:sp>
      <p:sp>
        <p:nvSpPr>
          <p:cNvPr id="55299" name="Rectangle 3"/>
          <p:cNvSpPr>
            <a:spLocks noGrp="1" noChangeArrowheads="1"/>
          </p:cNvSpPr>
          <p:nvPr>
            <p:ph type="body" idx="1"/>
          </p:nvPr>
        </p:nvSpPr>
        <p:spPr>
          <a:xfrm>
            <a:off x="395288" y="1268413"/>
            <a:ext cx="5688012" cy="4465637"/>
          </a:xfrm>
        </p:spPr>
        <p:txBody>
          <a:bodyPr/>
          <a:lstStyle/>
          <a:p>
            <a:r>
              <a:rPr lang="zh-CN" altLang="en-US" sz="2400"/>
              <a:t>指点杆 </a:t>
            </a:r>
            <a:endParaRPr lang="zh-CN" altLang="en-US" sz="2400"/>
          </a:p>
          <a:p>
            <a:pPr lvl="1"/>
            <a:r>
              <a:rPr lang="zh-CN" altLang="en-US" sz="2000"/>
              <a:t>操纵杆的变形</a:t>
            </a:r>
            <a:endParaRPr lang="zh-CN" altLang="en-US" sz="2000"/>
          </a:p>
          <a:p>
            <a:pPr lvl="1"/>
            <a:r>
              <a:rPr lang="zh-CN" altLang="en-US" sz="2000"/>
              <a:t>初学者较难上手</a:t>
            </a:r>
            <a:endParaRPr lang="zh-CN" altLang="en-US" sz="2000"/>
          </a:p>
          <a:p>
            <a:pPr lvl="1"/>
            <a:r>
              <a:rPr lang="zh-CN" altLang="en-US" sz="2000"/>
              <a:t>特点是定位准确 </a:t>
            </a:r>
            <a:endParaRPr lang="zh-CN" altLang="en-US" sz="2000"/>
          </a:p>
          <a:p>
            <a:pPr lvl="2"/>
            <a:r>
              <a:rPr lang="zh-CN" altLang="en-US"/>
              <a:t>可通过手指的力度控制鼠标光标移动的速度 </a:t>
            </a:r>
            <a:endParaRPr lang="zh-CN" altLang="en-US" sz="1800"/>
          </a:p>
          <a:p>
            <a:pPr lvl="1"/>
            <a:r>
              <a:rPr lang="zh-CN" altLang="en-US" sz="2000"/>
              <a:t>在火车等移动场景下也能够进行准确定位</a:t>
            </a:r>
            <a:endParaRPr lang="zh-CN" altLang="en-US" sz="2000"/>
          </a:p>
          <a:p>
            <a:r>
              <a:rPr lang="zh-CN" altLang="en-US" sz="2400"/>
              <a:t>触摸屏 </a:t>
            </a:r>
            <a:endParaRPr lang="zh-CN" altLang="en-US" sz="2400"/>
          </a:p>
          <a:p>
            <a:pPr lvl="1"/>
            <a:r>
              <a:rPr lang="zh-CN" altLang="en-US" sz="2000"/>
              <a:t>通过手指或铁笔中断一个光线的阵列</a:t>
            </a:r>
            <a:endParaRPr lang="zh-CN" altLang="en-US" sz="2000"/>
          </a:p>
          <a:p>
            <a:pPr lvl="1"/>
            <a:r>
              <a:rPr lang="zh-CN" altLang="en-US" sz="2000"/>
              <a:t>较鼠标直观，定位的速度很快 </a:t>
            </a:r>
            <a:endParaRPr lang="zh-CN" altLang="en-US" sz="2000"/>
          </a:p>
          <a:p>
            <a:pPr lvl="2"/>
            <a:r>
              <a:rPr lang="zh-CN" altLang="en-US"/>
              <a:t>适合于在屏幕上选择菜单条目 </a:t>
            </a:r>
            <a:endParaRPr lang="zh-CN" altLang="en-US" sz="1800"/>
          </a:p>
          <a:p>
            <a:pPr lvl="1"/>
            <a:r>
              <a:rPr lang="zh-CN" altLang="en-US" sz="2000"/>
              <a:t>定位精度较差，在小范围选择比较困难 </a:t>
            </a:r>
            <a:endParaRPr lang="zh-CN" altLang="en-US" sz="2000"/>
          </a:p>
          <a:p>
            <a:pPr lvl="1"/>
            <a:r>
              <a:rPr lang="zh-CN" altLang="en-US" sz="2000"/>
              <a:t>制造成本很高，容易污损</a:t>
            </a:r>
            <a:endParaRPr lang="zh-CN" altLang="en-US" sz="2000"/>
          </a:p>
          <a:p>
            <a:endParaRPr lang="en-US" altLang="zh-CN" sz="2400"/>
          </a:p>
        </p:txBody>
      </p:sp>
      <p:pic>
        <p:nvPicPr>
          <p:cNvPr id="553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888" y="1700213"/>
            <a:ext cx="2376487" cy="178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endParaRPr lang="zh-CN" altLang="zh-CN"/>
          </a:p>
        </p:txBody>
      </p:sp>
      <p:sp>
        <p:nvSpPr>
          <p:cNvPr id="56323" name="Rectangle 3"/>
          <p:cNvSpPr>
            <a:spLocks noGrp="1" noChangeArrowheads="1"/>
          </p:cNvSpPr>
          <p:nvPr>
            <p:ph type="body" idx="1"/>
          </p:nvPr>
        </p:nvSpPr>
        <p:spPr/>
        <p:txBody>
          <a:bodyPr/>
          <a:lstStyle/>
          <a:p>
            <a:r>
              <a:rPr lang="zh-CN" altLang="en-US"/>
              <a:t>尖笔</a:t>
            </a:r>
            <a:r>
              <a:rPr lang="en-US" altLang="zh-CN"/>
              <a:t>/</a:t>
            </a:r>
            <a:r>
              <a:rPr lang="zh-CN" altLang="en-US"/>
              <a:t>光笔</a:t>
            </a:r>
            <a:endParaRPr lang="zh-CN" altLang="en-US"/>
          </a:p>
          <a:p>
            <a:pPr lvl="1"/>
            <a:r>
              <a:rPr lang="zh-CN" altLang="en-US"/>
              <a:t>较高的定位精度 </a:t>
            </a:r>
            <a:endParaRPr lang="zh-CN" altLang="en-US"/>
          </a:p>
          <a:p>
            <a:pPr lvl="1"/>
            <a:r>
              <a:rPr lang="zh-CN" altLang="en-US"/>
              <a:t>在个人数字助理（</a:t>
            </a:r>
            <a:r>
              <a:rPr lang="en-US" altLang="zh-CN"/>
              <a:t>PDA</a:t>
            </a:r>
            <a:r>
              <a:rPr lang="zh-CN" altLang="en-US"/>
              <a:t>）中得到了普及 </a:t>
            </a:r>
            <a:endParaRPr lang="zh-CN" altLang="en-US"/>
          </a:p>
          <a:p>
            <a:pPr lvl="1"/>
            <a:r>
              <a:rPr lang="zh-CN" altLang="en-US"/>
              <a:t>用户的手需要在设备间不断切换</a:t>
            </a:r>
            <a:endParaRPr lang="zh-CN" altLang="en-US"/>
          </a:p>
          <a:p>
            <a:pPr lvl="2"/>
            <a:r>
              <a:rPr lang="zh-CN" altLang="en-US"/>
              <a:t>交互效率下降 </a:t>
            </a:r>
            <a:endParaRPr lang="zh-CN" altLang="en-US"/>
          </a:p>
          <a:p>
            <a:pPr lvl="1"/>
            <a:r>
              <a:rPr lang="zh-CN" altLang="en-US"/>
              <a:t>遮盖部分屏幕显示</a:t>
            </a:r>
            <a:endParaRPr lang="zh-CN" altLang="en-US"/>
          </a:p>
          <a:p>
            <a:pPr lvl="2"/>
            <a:r>
              <a:rPr lang="zh-CN" altLang="en-US"/>
              <a:t>设计界面时，需要考虑用户手的摆放位置  </a:t>
            </a:r>
            <a:endParaRPr lang="zh-CN" altLang="en-US"/>
          </a:p>
        </p:txBody>
      </p:sp>
      <p:pic>
        <p:nvPicPr>
          <p:cNvPr id="563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688" y="3573463"/>
            <a:ext cx="226060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72225" y="981075"/>
            <a:ext cx="2519363"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2"/>
          <p:cNvSpPr>
            <a:spLocks noGrp="1" noChangeArrowheads="1"/>
          </p:cNvSpPr>
          <p:nvPr>
            <p:ph type="title"/>
          </p:nvPr>
        </p:nvSpPr>
        <p:spPr/>
        <p:txBody>
          <a:bodyPr/>
          <a:lstStyle/>
          <a:p>
            <a:r>
              <a:rPr lang="zh-CN" altLang="en-US"/>
              <a:t>图像输入设备 </a:t>
            </a:r>
            <a:endParaRPr lang="zh-CN" altLang="en-US"/>
          </a:p>
        </p:txBody>
      </p:sp>
      <p:sp>
        <p:nvSpPr>
          <p:cNvPr id="57348" name="Rectangle 3"/>
          <p:cNvSpPr>
            <a:spLocks noGrp="1" noChangeArrowheads="1"/>
          </p:cNvSpPr>
          <p:nvPr>
            <p:ph type="body" idx="1"/>
          </p:nvPr>
        </p:nvSpPr>
        <p:spPr>
          <a:xfrm>
            <a:off x="395536" y="993105"/>
            <a:ext cx="8142287" cy="4392612"/>
          </a:xfrm>
        </p:spPr>
        <p:txBody>
          <a:bodyPr/>
          <a:lstStyle/>
          <a:p>
            <a:pPr>
              <a:lnSpc>
                <a:spcPct val="90000"/>
              </a:lnSpc>
            </a:pPr>
            <a:r>
              <a:rPr lang="zh-CN" altLang="en-US" dirty="0"/>
              <a:t>扫描仪</a:t>
            </a:r>
            <a:endParaRPr lang="zh-CN" altLang="en-US" dirty="0"/>
          </a:p>
          <a:p>
            <a:pPr lvl="1">
              <a:lnSpc>
                <a:spcPct val="90000"/>
              </a:lnSpc>
            </a:pPr>
            <a:r>
              <a:rPr lang="zh-CN" altLang="en-US" dirty="0"/>
              <a:t>利用光电扫描将图像转换成像素数据  </a:t>
            </a:r>
            <a:endParaRPr lang="zh-CN" altLang="en-US" dirty="0"/>
          </a:p>
          <a:p>
            <a:pPr lvl="1">
              <a:lnSpc>
                <a:spcPct val="90000"/>
              </a:lnSpc>
            </a:pPr>
            <a:r>
              <a:rPr lang="zh-CN" altLang="en-US" dirty="0"/>
              <a:t>平板式扫描仪</a:t>
            </a:r>
            <a:endParaRPr lang="zh-CN" altLang="en-US" dirty="0"/>
          </a:p>
          <a:p>
            <a:pPr lvl="2">
              <a:lnSpc>
                <a:spcPct val="90000"/>
              </a:lnSpc>
            </a:pPr>
            <a:r>
              <a:rPr lang="zh-CN" altLang="en-US" dirty="0"/>
              <a:t>使用最广泛</a:t>
            </a:r>
            <a:endParaRPr lang="zh-CN" altLang="en-US" dirty="0"/>
          </a:p>
          <a:p>
            <a:pPr lvl="2">
              <a:lnSpc>
                <a:spcPct val="90000"/>
              </a:lnSpc>
            </a:pPr>
            <a:r>
              <a:rPr lang="zh-CN" altLang="en-US" dirty="0"/>
              <a:t>较好的扫描速度、精度和图像质量，使用简单 </a:t>
            </a:r>
            <a:endParaRPr lang="zh-CN" altLang="en-US" dirty="0"/>
          </a:p>
          <a:p>
            <a:pPr lvl="1">
              <a:lnSpc>
                <a:spcPct val="90000"/>
              </a:lnSpc>
            </a:pPr>
            <a:r>
              <a:rPr lang="zh-CN" altLang="en-US" dirty="0"/>
              <a:t>手持式扫描仪</a:t>
            </a:r>
            <a:endParaRPr lang="zh-CN" altLang="en-US" dirty="0"/>
          </a:p>
          <a:p>
            <a:pPr lvl="2">
              <a:lnSpc>
                <a:spcPct val="90000"/>
              </a:lnSpc>
            </a:pPr>
            <a:r>
              <a:rPr lang="zh-CN" altLang="en-US" dirty="0"/>
              <a:t>扫描得到的图像是一个个长条 </a:t>
            </a:r>
            <a:endParaRPr lang="zh-CN" altLang="en-US" dirty="0"/>
          </a:p>
          <a:p>
            <a:pPr lvl="2">
              <a:lnSpc>
                <a:spcPct val="90000"/>
              </a:lnSpc>
            </a:pPr>
            <a:r>
              <a:rPr lang="zh-CN" altLang="en-US" dirty="0"/>
              <a:t>应用于</a:t>
            </a:r>
            <a:r>
              <a:rPr lang="en-US" altLang="zh-CN" dirty="0"/>
              <a:t>CAD</a:t>
            </a:r>
            <a:r>
              <a:rPr lang="zh-CN" altLang="en-US" dirty="0"/>
              <a:t>及大幅面工程图纸 </a:t>
            </a:r>
            <a:endParaRPr lang="zh-CN" altLang="en-US" dirty="0"/>
          </a:p>
          <a:p>
            <a:pPr lvl="1">
              <a:lnSpc>
                <a:spcPct val="90000"/>
              </a:lnSpc>
            </a:pPr>
            <a:r>
              <a:rPr lang="zh-CN" altLang="en-US" dirty="0"/>
              <a:t>滚筒式扫描仪 </a:t>
            </a:r>
            <a:endParaRPr lang="zh-CN" altLang="en-US" dirty="0"/>
          </a:p>
          <a:p>
            <a:pPr lvl="2">
              <a:lnSpc>
                <a:spcPct val="90000"/>
              </a:lnSpc>
            </a:pPr>
            <a:r>
              <a:rPr lang="zh-CN" altLang="en-US" dirty="0"/>
              <a:t>最精密的扫描仪器 </a:t>
            </a:r>
            <a:endParaRPr lang="zh-CN" altLang="en-US" dirty="0"/>
          </a:p>
          <a:p>
            <a:pPr lvl="3">
              <a:lnSpc>
                <a:spcPct val="90000"/>
              </a:lnSpc>
            </a:pPr>
            <a:r>
              <a:rPr lang="zh-CN" altLang="en-US" dirty="0"/>
              <a:t>图像以</a:t>
            </a:r>
            <a:r>
              <a:rPr lang="en-US" altLang="zh-CN" dirty="0"/>
              <a:t>C</a:t>
            </a:r>
            <a:r>
              <a:rPr lang="zh-CN" altLang="en-US" dirty="0"/>
              <a:t>、</a:t>
            </a:r>
            <a:r>
              <a:rPr lang="en-US" altLang="zh-CN" dirty="0"/>
              <a:t>M</a:t>
            </a:r>
            <a:r>
              <a:rPr lang="zh-CN" altLang="en-US" dirty="0"/>
              <a:t>、</a:t>
            </a:r>
            <a:r>
              <a:rPr lang="en-US" altLang="zh-CN" dirty="0"/>
              <a:t>Y</a:t>
            </a:r>
            <a:r>
              <a:rPr lang="zh-CN" altLang="en-US" dirty="0"/>
              <a:t>、</a:t>
            </a:r>
            <a:r>
              <a:rPr lang="en-US" altLang="zh-CN" dirty="0"/>
              <a:t>K</a:t>
            </a:r>
            <a:r>
              <a:rPr lang="zh-CN" altLang="en-US" dirty="0"/>
              <a:t>或</a:t>
            </a:r>
            <a:r>
              <a:rPr lang="en-US" altLang="zh-CN" dirty="0"/>
              <a:t>R</a:t>
            </a:r>
            <a:r>
              <a:rPr lang="zh-CN" altLang="en-US" dirty="0"/>
              <a:t>、</a:t>
            </a:r>
            <a:r>
              <a:rPr lang="en-US" altLang="zh-CN" dirty="0"/>
              <a:t>G</a:t>
            </a:r>
            <a:r>
              <a:rPr lang="zh-CN" altLang="en-US" dirty="0"/>
              <a:t>、</a:t>
            </a:r>
            <a:r>
              <a:rPr lang="en-US" altLang="zh-CN" dirty="0"/>
              <a:t>B</a:t>
            </a:r>
            <a:r>
              <a:rPr lang="zh-CN" altLang="en-US" dirty="0"/>
              <a:t>的形式记录</a:t>
            </a:r>
            <a:endParaRPr lang="zh-CN" altLang="en-US" dirty="0"/>
          </a:p>
          <a:p>
            <a:pPr lvl="3">
              <a:lnSpc>
                <a:spcPct val="90000"/>
              </a:lnSpc>
            </a:pPr>
            <a:r>
              <a:rPr lang="zh-CN" altLang="en-US" dirty="0"/>
              <a:t>又被称为“电子分色机” </a:t>
            </a:r>
            <a:endParaRPr lang="zh-CN" altLang="en-US" dirty="0"/>
          </a:p>
          <a:p>
            <a:pPr lvl="2">
              <a:lnSpc>
                <a:spcPct val="90000"/>
              </a:lnSpc>
            </a:pPr>
            <a:r>
              <a:rPr lang="zh-CN" altLang="en-US" dirty="0"/>
              <a:t>价格昂贵，用于专业印刷排版领域 </a:t>
            </a:r>
            <a:endParaRPr lang="zh-CN" altLang="en-US" dirty="0"/>
          </a:p>
        </p:txBody>
      </p:sp>
      <p:pic>
        <p:nvPicPr>
          <p:cNvPr id="573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3284538"/>
            <a:ext cx="2193925" cy="174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endParaRPr lang="zh-CN" altLang="zh-CN"/>
          </a:p>
        </p:txBody>
      </p:sp>
      <p:sp>
        <p:nvSpPr>
          <p:cNvPr id="58371" name="Rectangle 3"/>
          <p:cNvSpPr>
            <a:spLocks noGrp="1" noChangeArrowheads="1"/>
          </p:cNvSpPr>
          <p:nvPr>
            <p:ph type="body" idx="1"/>
          </p:nvPr>
        </p:nvSpPr>
        <p:spPr/>
        <p:txBody>
          <a:bodyPr/>
          <a:lstStyle/>
          <a:p>
            <a:pPr>
              <a:lnSpc>
                <a:spcPct val="90000"/>
              </a:lnSpc>
            </a:pPr>
            <a:r>
              <a:rPr lang="zh-CN" altLang="en-US" sz="2400"/>
              <a:t>数码相机 </a:t>
            </a:r>
            <a:endParaRPr lang="zh-CN" altLang="en-US" sz="2400"/>
          </a:p>
          <a:p>
            <a:pPr lvl="1">
              <a:lnSpc>
                <a:spcPct val="90000"/>
              </a:lnSpc>
            </a:pPr>
            <a:r>
              <a:rPr lang="zh-CN" altLang="en-US" sz="2000"/>
              <a:t>不需要胶卷和暗房 </a:t>
            </a:r>
            <a:endParaRPr lang="zh-CN" altLang="en-US" sz="2000"/>
          </a:p>
          <a:p>
            <a:pPr lvl="1">
              <a:lnSpc>
                <a:spcPct val="90000"/>
              </a:lnSpc>
            </a:pPr>
            <a:r>
              <a:rPr lang="en-US" altLang="zh-CN" sz="2000"/>
              <a:t>CCD </a:t>
            </a:r>
            <a:r>
              <a:rPr lang="zh-CN" altLang="en-US" sz="2000"/>
              <a:t>（电荷耦合元件，</a:t>
            </a:r>
            <a:r>
              <a:rPr lang="en-US" altLang="zh-CN" sz="2000"/>
              <a:t>Charge Coupled Device</a:t>
            </a:r>
            <a:r>
              <a:rPr lang="zh-CN" altLang="en-US" sz="2000"/>
              <a:t>）芯片</a:t>
            </a:r>
            <a:endParaRPr lang="zh-CN" altLang="en-US" sz="2000"/>
          </a:p>
          <a:p>
            <a:pPr lvl="2">
              <a:lnSpc>
                <a:spcPct val="90000"/>
              </a:lnSpc>
            </a:pPr>
            <a:r>
              <a:rPr lang="zh-CN" altLang="en-US" sz="1800"/>
              <a:t>色彩饱和度好，图像较为锐利，质感逼真 </a:t>
            </a:r>
            <a:endParaRPr lang="zh-CN" altLang="en-US" sz="1800"/>
          </a:p>
          <a:p>
            <a:pPr lvl="1">
              <a:lnSpc>
                <a:spcPct val="90000"/>
              </a:lnSpc>
            </a:pPr>
            <a:r>
              <a:rPr lang="en-US" altLang="zh-CN" sz="2000"/>
              <a:t>CMOS</a:t>
            </a:r>
            <a:r>
              <a:rPr lang="zh-CN" altLang="en-US" sz="2000"/>
              <a:t>（互补金属氧化物导体，</a:t>
            </a:r>
            <a:r>
              <a:rPr lang="en-US" altLang="zh-CN" sz="2000"/>
              <a:t>Complementary Metal-Oxide Semiconductor</a:t>
            </a:r>
            <a:r>
              <a:rPr lang="zh-CN" altLang="en-US" sz="2000"/>
              <a:t>）芯片 </a:t>
            </a:r>
            <a:endParaRPr lang="zh-CN" altLang="en-US" sz="2000"/>
          </a:p>
          <a:p>
            <a:pPr lvl="2">
              <a:lnSpc>
                <a:spcPct val="90000"/>
              </a:lnSpc>
            </a:pPr>
            <a:r>
              <a:rPr lang="zh-CN" altLang="en-US" sz="1800"/>
              <a:t>高感光度下的表现要好于</a:t>
            </a:r>
            <a:r>
              <a:rPr lang="en-US" altLang="zh-CN" sz="1800"/>
              <a:t>CCD</a:t>
            </a:r>
            <a:r>
              <a:rPr lang="zh-CN" altLang="en-US" sz="1800"/>
              <a:t>，读取速度快，成本低廉 </a:t>
            </a:r>
            <a:endParaRPr lang="zh-CN" altLang="en-US" sz="1800"/>
          </a:p>
          <a:p>
            <a:pPr lvl="2">
              <a:lnSpc>
                <a:spcPct val="90000"/>
              </a:lnSpc>
            </a:pPr>
            <a:r>
              <a:rPr lang="zh-CN" altLang="en-US" sz="1800"/>
              <a:t>特别适合高性能的单反相机</a:t>
            </a:r>
            <a:r>
              <a:rPr lang="zh-CN" altLang="en-US"/>
              <a:t> </a:t>
            </a:r>
            <a:endParaRPr lang="zh-CN" altLang="en-US" sz="1800"/>
          </a:p>
          <a:p>
            <a:pPr>
              <a:lnSpc>
                <a:spcPct val="90000"/>
              </a:lnSpc>
            </a:pPr>
            <a:r>
              <a:rPr lang="zh-CN" altLang="en-US" sz="2400"/>
              <a:t>传真机</a:t>
            </a:r>
            <a:endParaRPr lang="zh-CN" altLang="en-US" sz="2400"/>
          </a:p>
          <a:p>
            <a:pPr lvl="1">
              <a:lnSpc>
                <a:spcPct val="90000"/>
              </a:lnSpc>
            </a:pPr>
            <a:r>
              <a:rPr lang="zh-CN" altLang="en-US" sz="2000"/>
              <a:t>兼具图像输入和输出功能 </a:t>
            </a:r>
            <a:endParaRPr lang="zh-CN" altLang="en-US" sz="2000"/>
          </a:p>
          <a:p>
            <a:pPr lvl="1">
              <a:lnSpc>
                <a:spcPct val="90000"/>
              </a:lnSpc>
            </a:pPr>
            <a:r>
              <a:rPr lang="zh-CN" altLang="en-US" sz="2000"/>
              <a:t>热敏纸传真机（又称卷筒纸传真机）、热转印式普通纸传真机、激光式普通纸传真机（又称激光一体机）和喷墨式普通纸传真机  </a:t>
            </a:r>
            <a:endParaRPr lang="zh-CN" altLang="en-US"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a:t>显示设备 </a:t>
            </a:r>
            <a:endParaRPr lang="zh-CN" altLang="en-US"/>
          </a:p>
        </p:txBody>
      </p:sp>
      <p:sp>
        <p:nvSpPr>
          <p:cNvPr id="59395" name="Rectangle 3"/>
          <p:cNvSpPr>
            <a:spLocks noGrp="1" noChangeArrowheads="1"/>
          </p:cNvSpPr>
          <p:nvPr>
            <p:ph type="body" idx="1"/>
          </p:nvPr>
        </p:nvSpPr>
        <p:spPr>
          <a:xfrm>
            <a:off x="395536" y="1268760"/>
            <a:ext cx="8229600" cy="4530725"/>
          </a:xfrm>
        </p:spPr>
        <p:txBody>
          <a:bodyPr/>
          <a:lstStyle/>
          <a:p>
            <a:pPr>
              <a:lnSpc>
                <a:spcPct val="90000"/>
              </a:lnSpc>
            </a:pPr>
            <a:r>
              <a:rPr lang="zh-CN" altLang="en-US"/>
              <a:t>光栅扫描阴极射线管（</a:t>
            </a:r>
            <a:r>
              <a:rPr lang="en-US" altLang="zh-CN"/>
              <a:t>Cathode ray tube</a:t>
            </a:r>
            <a:r>
              <a:rPr lang="zh-CN" altLang="en-US"/>
              <a:t>，简称</a:t>
            </a:r>
            <a:r>
              <a:rPr lang="en-US" altLang="zh-CN"/>
              <a:t>CRT</a:t>
            </a:r>
            <a:r>
              <a:rPr lang="zh-CN" altLang="en-US"/>
              <a:t>）</a:t>
            </a:r>
            <a:endParaRPr lang="zh-CN" altLang="en-US"/>
          </a:p>
          <a:p>
            <a:pPr>
              <a:lnSpc>
                <a:spcPct val="90000"/>
              </a:lnSpc>
            </a:pPr>
            <a:r>
              <a:rPr lang="zh-CN" altLang="en-US"/>
              <a:t>优点</a:t>
            </a:r>
            <a:endParaRPr lang="zh-CN" altLang="en-US"/>
          </a:p>
          <a:p>
            <a:pPr lvl="1">
              <a:lnSpc>
                <a:spcPct val="90000"/>
              </a:lnSpc>
            </a:pPr>
            <a:r>
              <a:rPr lang="zh-CN" altLang="en-US"/>
              <a:t>图像色彩丰富</a:t>
            </a:r>
            <a:endParaRPr lang="zh-CN" altLang="en-US"/>
          </a:p>
          <a:p>
            <a:pPr lvl="1">
              <a:lnSpc>
                <a:spcPct val="90000"/>
              </a:lnSpc>
            </a:pPr>
            <a:r>
              <a:rPr lang="zh-CN" altLang="en-US"/>
              <a:t>高清晰度、低成本</a:t>
            </a:r>
            <a:endParaRPr lang="zh-CN" altLang="en-US"/>
          </a:p>
          <a:p>
            <a:pPr lvl="1">
              <a:lnSpc>
                <a:spcPct val="90000"/>
              </a:lnSpc>
            </a:pPr>
            <a:r>
              <a:rPr lang="zh-CN" altLang="en-US"/>
              <a:t>丰富的几何失真调整能力 </a:t>
            </a:r>
            <a:endParaRPr lang="zh-CN" altLang="en-US"/>
          </a:p>
          <a:p>
            <a:pPr>
              <a:lnSpc>
                <a:spcPct val="90000"/>
              </a:lnSpc>
            </a:pPr>
            <a:r>
              <a:rPr lang="zh-CN" altLang="en-US"/>
              <a:t>缺点</a:t>
            </a:r>
            <a:endParaRPr lang="zh-CN" altLang="en-US"/>
          </a:p>
          <a:p>
            <a:pPr lvl="1">
              <a:lnSpc>
                <a:spcPct val="90000"/>
              </a:lnSpc>
            </a:pPr>
            <a:r>
              <a:rPr lang="zh-CN" altLang="en-US"/>
              <a:t>辐射</a:t>
            </a:r>
            <a:endParaRPr lang="zh-CN" altLang="en-US"/>
          </a:p>
          <a:p>
            <a:pPr lvl="1">
              <a:lnSpc>
                <a:spcPct val="90000"/>
              </a:lnSpc>
            </a:pPr>
            <a:r>
              <a:rPr lang="zh-CN" altLang="en-US"/>
              <a:t>高电压具有潜在的爆炸危险 </a:t>
            </a:r>
            <a:endParaRPr lang="zh-CN" altLang="en-US"/>
          </a:p>
          <a:p>
            <a:pPr lvl="1">
              <a:lnSpc>
                <a:spcPct val="90000"/>
              </a:lnSpc>
            </a:pPr>
            <a:r>
              <a:rPr lang="zh-CN" altLang="en-US"/>
              <a:t>占据较大空间 </a:t>
            </a:r>
            <a:endParaRPr lang="zh-CN" altLang="en-US"/>
          </a:p>
        </p:txBody>
      </p:sp>
      <p:pic>
        <p:nvPicPr>
          <p:cNvPr id="593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27763" y="2852738"/>
            <a:ext cx="2193925" cy="2193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a:t>菜单驱动界面</a:t>
            </a:r>
            <a:endParaRPr lang="zh-CN" altLang="en-US"/>
          </a:p>
        </p:txBody>
      </p:sp>
      <p:sp>
        <p:nvSpPr>
          <p:cNvPr id="7171" name="Rectangle 3"/>
          <p:cNvSpPr>
            <a:spLocks noGrp="1" noChangeArrowheads="1"/>
          </p:cNvSpPr>
          <p:nvPr>
            <p:ph type="body" idx="1"/>
          </p:nvPr>
        </p:nvSpPr>
        <p:spPr/>
        <p:txBody>
          <a:bodyPr/>
          <a:lstStyle/>
          <a:p>
            <a:r>
              <a:rPr lang="zh-CN" altLang="en-US" sz="2400"/>
              <a:t>以一组层次化菜单的方式提供用户可用的功能选项，一个或多个选项的选择可以改变界面的状态</a:t>
            </a:r>
            <a:r>
              <a:rPr lang="zh-CN" altLang="en-US"/>
              <a:t> </a:t>
            </a:r>
            <a:endParaRPr lang="zh-CN" altLang="en-US"/>
          </a:p>
          <a:p>
            <a:pPr lvl="1"/>
            <a:r>
              <a:rPr lang="zh-CN" altLang="en-US" sz="2000"/>
              <a:t>通过鼠标、数字键、字母键或者方向键进行选择</a:t>
            </a:r>
            <a:endParaRPr lang="zh-CN" altLang="en-US" sz="2000"/>
          </a:p>
        </p:txBody>
      </p:sp>
      <p:sp>
        <p:nvSpPr>
          <p:cNvPr id="7172" name="Rectangle 4"/>
          <p:cNvSpPr>
            <a:spLocks noChangeArrowheads="1"/>
          </p:cNvSpPr>
          <p:nvPr/>
        </p:nvSpPr>
        <p:spPr bwMode="auto">
          <a:xfrm>
            <a:off x="0" y="203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graphicFrame>
        <p:nvGraphicFramePr>
          <p:cNvPr id="7173" name="Object 5"/>
          <p:cNvGraphicFramePr>
            <a:graphicFrameLocks noChangeAspect="1"/>
          </p:cNvGraphicFramePr>
          <p:nvPr/>
        </p:nvGraphicFramePr>
        <p:xfrm>
          <a:off x="1528763" y="2954338"/>
          <a:ext cx="6084887" cy="3482975"/>
        </p:xfrm>
        <a:graphic>
          <a:graphicData uri="http://schemas.openxmlformats.org/presentationml/2006/ole">
            <mc:AlternateContent xmlns:mc="http://schemas.openxmlformats.org/markup-compatibility/2006">
              <mc:Choice xmlns:v="urn:schemas-microsoft-com:vml" Requires="v">
                <p:oleObj spid="_x0000_s5311" name="Picture" r:id="rId1" imgW="4855210" imgH="2770505" progId="Word.Picture.8">
                  <p:embed/>
                </p:oleObj>
              </mc:Choice>
              <mc:Fallback>
                <p:oleObj name="Picture" r:id="rId1" imgW="4855210" imgH="2770505" progId="Word.Picture.8">
                  <p:embed/>
                  <p:pic>
                    <p:nvPicPr>
                      <p:cNvPr id="0" name="Picture 5310"/>
                      <p:cNvPicPr>
                        <a:picLocks noChangeAspect="1" noChangeArrowheads="1"/>
                      </p:cNvPicPr>
                      <p:nvPr/>
                    </p:nvPicPr>
                    <p:blipFill>
                      <a:blip r:embed="rId2"/>
                      <a:srcRect/>
                      <a:stretch>
                        <a:fillRect/>
                      </a:stretch>
                    </p:blipFill>
                    <p:spPr bwMode="auto">
                      <a:xfrm>
                        <a:off x="1528763" y="2954338"/>
                        <a:ext cx="6084887"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zh-CN" altLang="en-US"/>
              <a:t>液晶显示器</a:t>
            </a:r>
            <a:r>
              <a:rPr lang="zh-CN" altLang="en-US" sz="2800"/>
              <a:t> </a:t>
            </a:r>
            <a:endParaRPr lang="zh-CN" altLang="en-US" sz="2800"/>
          </a:p>
        </p:txBody>
      </p:sp>
      <p:sp>
        <p:nvSpPr>
          <p:cNvPr id="60419" name="Rectangle 3"/>
          <p:cNvSpPr>
            <a:spLocks noGrp="1" noChangeArrowheads="1"/>
          </p:cNvSpPr>
          <p:nvPr>
            <p:ph type="body" idx="1"/>
          </p:nvPr>
        </p:nvSpPr>
        <p:spPr/>
        <p:txBody>
          <a:bodyPr/>
          <a:lstStyle/>
          <a:p>
            <a:pPr>
              <a:lnSpc>
                <a:spcPct val="90000"/>
              </a:lnSpc>
            </a:pPr>
            <a:r>
              <a:rPr lang="zh-CN" altLang="en-US" sz="2400"/>
              <a:t>原理</a:t>
            </a:r>
            <a:endParaRPr lang="zh-CN" altLang="en-US" sz="2400"/>
          </a:p>
          <a:p>
            <a:pPr lvl="1">
              <a:lnSpc>
                <a:spcPct val="90000"/>
              </a:lnSpc>
            </a:pPr>
            <a:r>
              <a:rPr lang="zh-CN" altLang="en-US" sz="2000"/>
              <a:t>电压的变化会影响微小液晶泡的偏振，从而阻碍部分光线射出，进而使得屏幕显示出现明暗差异 </a:t>
            </a:r>
            <a:endParaRPr lang="zh-CN" altLang="en-US" sz="2000"/>
          </a:p>
          <a:p>
            <a:pPr>
              <a:lnSpc>
                <a:spcPct val="90000"/>
              </a:lnSpc>
            </a:pPr>
            <a:r>
              <a:rPr lang="zh-CN" altLang="en-US" sz="2400"/>
              <a:t>优点</a:t>
            </a:r>
            <a:endParaRPr lang="zh-CN" altLang="en-US" sz="2400"/>
          </a:p>
          <a:p>
            <a:pPr lvl="1">
              <a:lnSpc>
                <a:spcPct val="90000"/>
              </a:lnSpc>
            </a:pPr>
            <a:r>
              <a:rPr lang="zh-CN" altLang="en-US" sz="2000"/>
              <a:t>低辐射、低耗能 </a:t>
            </a:r>
            <a:endParaRPr lang="zh-CN" altLang="en-US" sz="2000"/>
          </a:p>
          <a:p>
            <a:pPr lvl="1">
              <a:lnSpc>
                <a:spcPct val="90000"/>
              </a:lnSpc>
            </a:pPr>
            <a:r>
              <a:rPr lang="zh-CN" altLang="en-US" sz="2000"/>
              <a:t>体积小质量轻</a:t>
            </a:r>
            <a:endParaRPr lang="zh-CN" altLang="en-US" sz="2000"/>
          </a:p>
          <a:p>
            <a:pPr lvl="1">
              <a:lnSpc>
                <a:spcPct val="90000"/>
              </a:lnSpc>
            </a:pPr>
            <a:r>
              <a:rPr lang="zh-CN" altLang="en-US" sz="2000"/>
              <a:t>可视面积大，不存在几何和线性失真  </a:t>
            </a:r>
            <a:endParaRPr lang="zh-CN" altLang="en-US" sz="2000"/>
          </a:p>
          <a:p>
            <a:pPr>
              <a:lnSpc>
                <a:spcPct val="90000"/>
              </a:lnSpc>
            </a:pPr>
            <a:r>
              <a:rPr lang="zh-CN" altLang="en-US" sz="2400"/>
              <a:t>缺点</a:t>
            </a:r>
            <a:endParaRPr lang="zh-CN" altLang="en-US" sz="2400"/>
          </a:p>
          <a:p>
            <a:pPr lvl="1">
              <a:lnSpc>
                <a:spcPct val="90000"/>
              </a:lnSpc>
            </a:pPr>
            <a:r>
              <a:rPr lang="zh-CN" altLang="en-US" sz="2000"/>
              <a:t>价格昂贵</a:t>
            </a:r>
            <a:endParaRPr lang="zh-CN" altLang="en-US" sz="2000"/>
          </a:p>
          <a:p>
            <a:pPr lvl="1">
              <a:lnSpc>
                <a:spcPct val="90000"/>
              </a:lnSpc>
            </a:pPr>
            <a:r>
              <a:rPr lang="zh-CN" altLang="en-US" sz="2000"/>
              <a:t>侧面显示会失真</a:t>
            </a:r>
            <a:endParaRPr lang="zh-CN" altLang="en-US" sz="2000"/>
          </a:p>
          <a:p>
            <a:pPr lvl="1">
              <a:lnSpc>
                <a:spcPct val="90000"/>
              </a:lnSpc>
            </a:pPr>
            <a:r>
              <a:rPr lang="zh-CN" altLang="en-US" sz="2000"/>
              <a:t>响应时间慢</a:t>
            </a:r>
            <a:endParaRPr lang="zh-CN" altLang="en-US" sz="2000"/>
          </a:p>
          <a:p>
            <a:pPr lvl="1">
              <a:lnSpc>
                <a:spcPct val="90000"/>
              </a:lnSpc>
            </a:pPr>
            <a:r>
              <a:rPr lang="zh-CN" altLang="en-US" sz="2000"/>
              <a:t>使用寿命有限 </a:t>
            </a:r>
            <a:endParaRPr lang="zh-CN" altLang="en-US" sz="2000"/>
          </a:p>
        </p:txBody>
      </p:sp>
      <p:pic>
        <p:nvPicPr>
          <p:cNvPr id="604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825" y="3860800"/>
            <a:ext cx="3455988"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a:t>等离子体显示器</a:t>
            </a:r>
            <a:r>
              <a:rPr lang="zh-CN" altLang="en-US" sz="2800"/>
              <a:t> </a:t>
            </a:r>
            <a:endParaRPr lang="zh-CN" altLang="en-US" sz="2800"/>
          </a:p>
        </p:txBody>
      </p:sp>
      <p:sp>
        <p:nvSpPr>
          <p:cNvPr id="61443" name="Rectangle 3"/>
          <p:cNvSpPr>
            <a:spLocks noGrp="1" noChangeArrowheads="1"/>
          </p:cNvSpPr>
          <p:nvPr>
            <p:ph type="body" idx="1"/>
          </p:nvPr>
        </p:nvSpPr>
        <p:spPr/>
        <p:txBody>
          <a:bodyPr/>
          <a:lstStyle/>
          <a:p>
            <a:pPr>
              <a:lnSpc>
                <a:spcPct val="90000"/>
              </a:lnSpc>
            </a:pPr>
            <a:r>
              <a:rPr lang="zh-CN" altLang="en-US"/>
              <a:t>原理</a:t>
            </a:r>
            <a:endParaRPr lang="zh-CN" altLang="en-US"/>
          </a:p>
          <a:p>
            <a:pPr lvl="1">
              <a:lnSpc>
                <a:spcPct val="90000"/>
              </a:lnSpc>
            </a:pPr>
            <a:r>
              <a:rPr lang="zh-CN" altLang="en-US"/>
              <a:t>通过细小封闭的玻璃泡将水平方向与垂直方向隔离，当水平或垂直方向中任何一个方向输入高电压时，玻璃泡中的惰性气体就会发光。 </a:t>
            </a:r>
            <a:endParaRPr lang="zh-CN" altLang="en-US"/>
          </a:p>
          <a:p>
            <a:pPr>
              <a:lnSpc>
                <a:spcPct val="90000"/>
              </a:lnSpc>
            </a:pPr>
            <a:r>
              <a:rPr lang="zh-CN" altLang="en-US"/>
              <a:t>优点</a:t>
            </a:r>
            <a:endParaRPr lang="zh-CN" altLang="en-US"/>
          </a:p>
          <a:p>
            <a:pPr lvl="1">
              <a:lnSpc>
                <a:spcPct val="90000"/>
              </a:lnSpc>
            </a:pPr>
            <a:r>
              <a:rPr lang="zh-CN" altLang="en-US"/>
              <a:t>可视角度较液晶显示器大</a:t>
            </a:r>
            <a:endParaRPr lang="zh-CN" altLang="en-US"/>
          </a:p>
          <a:p>
            <a:pPr lvl="1">
              <a:lnSpc>
                <a:spcPct val="90000"/>
              </a:lnSpc>
            </a:pPr>
            <a:r>
              <a:rPr lang="zh-CN" altLang="en-US"/>
              <a:t>更好的颜色质量和对比度 </a:t>
            </a:r>
            <a:endParaRPr lang="zh-CN" altLang="en-US"/>
          </a:p>
          <a:p>
            <a:pPr>
              <a:lnSpc>
                <a:spcPct val="90000"/>
              </a:lnSpc>
            </a:pPr>
            <a:r>
              <a:rPr lang="zh-CN" altLang="en-US"/>
              <a:t>缺点</a:t>
            </a:r>
            <a:endParaRPr lang="zh-CN" altLang="en-US"/>
          </a:p>
          <a:p>
            <a:pPr lvl="1">
              <a:lnSpc>
                <a:spcPct val="90000"/>
              </a:lnSpc>
            </a:pPr>
            <a:r>
              <a:rPr lang="zh-CN" altLang="en-US"/>
              <a:t>使用寿命也较短 </a:t>
            </a:r>
            <a:endParaRPr lang="zh-CN" altLang="en-US"/>
          </a:p>
          <a:p>
            <a:pPr lvl="1">
              <a:lnSpc>
                <a:spcPct val="90000"/>
              </a:lnSpc>
            </a:pPr>
            <a:r>
              <a:rPr lang="zh-CN" altLang="en-US"/>
              <a:t>易产生残留影像 </a:t>
            </a:r>
            <a:endParaRPr lang="zh-CN" altLang="en-US"/>
          </a:p>
        </p:txBody>
      </p:sp>
      <p:grpSp>
        <p:nvGrpSpPr>
          <p:cNvPr id="61444" name="Group 6"/>
          <p:cNvGrpSpPr/>
          <p:nvPr/>
        </p:nvGrpSpPr>
        <p:grpSpPr bwMode="auto">
          <a:xfrm>
            <a:off x="5651500" y="3573463"/>
            <a:ext cx="2808288" cy="2281237"/>
            <a:chOff x="3560" y="2251"/>
            <a:chExt cx="1769" cy="1437"/>
          </a:xfrm>
        </p:grpSpPr>
        <p:pic>
          <p:nvPicPr>
            <p:cNvPr id="6144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0" y="2251"/>
              <a:ext cx="1769" cy="13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1446" name="Rectangle 5"/>
            <p:cNvSpPr>
              <a:spLocks noChangeArrowheads="1"/>
            </p:cNvSpPr>
            <p:nvPr/>
          </p:nvSpPr>
          <p:spPr bwMode="auto">
            <a:xfrm>
              <a:off x="3696" y="3507"/>
              <a:ext cx="1361" cy="181"/>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Times New Roman" panose="02020603050405020304" pitchFamily="18" charset="0"/>
                  <a:ea typeface="SimSun" pitchFamily="2" charset="-122"/>
                </a:defRPr>
              </a:lvl1pPr>
              <a:lvl2pPr marL="742950" indent="-28575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eaLnBrk="1" hangingPunct="1"/>
              <a:endParaRPr lang="zh-CN" alt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zh-CN" altLang="en-US"/>
              <a:t>发光二极管</a:t>
            </a:r>
            <a:r>
              <a:rPr lang="zh-CN" altLang="en-US" sz="2800"/>
              <a:t> </a:t>
            </a:r>
            <a:endParaRPr lang="zh-CN" altLang="en-US" sz="2800"/>
          </a:p>
        </p:txBody>
      </p:sp>
      <p:sp>
        <p:nvSpPr>
          <p:cNvPr id="62467" name="Rectangle 3"/>
          <p:cNvSpPr>
            <a:spLocks noGrp="1" noChangeArrowheads="1"/>
          </p:cNvSpPr>
          <p:nvPr>
            <p:ph type="body" idx="1"/>
          </p:nvPr>
        </p:nvSpPr>
        <p:spPr>
          <a:xfrm>
            <a:off x="384969" y="1052736"/>
            <a:ext cx="8229600" cy="4530725"/>
          </a:xfrm>
        </p:spPr>
        <p:txBody>
          <a:bodyPr/>
          <a:lstStyle/>
          <a:p>
            <a:pPr>
              <a:lnSpc>
                <a:spcPct val="90000"/>
              </a:lnSpc>
            </a:pPr>
            <a:r>
              <a:rPr lang="zh-CN" altLang="en-US"/>
              <a:t>原理</a:t>
            </a:r>
            <a:endParaRPr lang="zh-CN" altLang="en-US"/>
          </a:p>
          <a:p>
            <a:pPr lvl="1">
              <a:lnSpc>
                <a:spcPct val="90000"/>
              </a:lnSpc>
            </a:pPr>
            <a:r>
              <a:rPr lang="zh-CN" altLang="en-US" dirty="0"/>
              <a:t>正向加压时，发光二极管能发出单色且不连续的光 </a:t>
            </a:r>
            <a:endParaRPr lang="zh-CN" altLang="en-US" dirty="0"/>
          </a:p>
          <a:p>
            <a:pPr>
              <a:lnSpc>
                <a:spcPct val="90000"/>
              </a:lnSpc>
            </a:pPr>
            <a:r>
              <a:rPr lang="zh-CN" altLang="en-US" dirty="0"/>
              <a:t>优点</a:t>
            </a:r>
            <a:endParaRPr lang="zh-CN" altLang="en-US" dirty="0"/>
          </a:p>
          <a:p>
            <a:pPr lvl="1">
              <a:lnSpc>
                <a:spcPct val="90000"/>
              </a:lnSpc>
            </a:pPr>
            <a:r>
              <a:rPr lang="zh-CN" altLang="en-US" dirty="0"/>
              <a:t>耗电量小 </a:t>
            </a:r>
            <a:endParaRPr lang="zh-CN" altLang="en-US" dirty="0"/>
          </a:p>
          <a:p>
            <a:pPr lvl="1">
              <a:lnSpc>
                <a:spcPct val="90000"/>
              </a:lnSpc>
            </a:pPr>
            <a:r>
              <a:rPr lang="zh-CN" altLang="en-US" dirty="0"/>
              <a:t>反应时间快 </a:t>
            </a:r>
            <a:endParaRPr lang="zh-CN" altLang="en-US" dirty="0"/>
          </a:p>
          <a:p>
            <a:pPr lvl="1">
              <a:lnSpc>
                <a:spcPct val="90000"/>
              </a:lnSpc>
            </a:pPr>
            <a:r>
              <a:rPr lang="zh-CN" altLang="en-US" dirty="0"/>
              <a:t>使用寿命长 </a:t>
            </a:r>
            <a:endParaRPr lang="zh-CN" altLang="en-US" dirty="0"/>
          </a:p>
          <a:p>
            <a:pPr lvl="1">
              <a:lnSpc>
                <a:spcPct val="90000"/>
              </a:lnSpc>
            </a:pPr>
            <a:r>
              <a:rPr lang="zh-CN" altLang="en-US" dirty="0"/>
              <a:t>体积小</a:t>
            </a:r>
            <a:endParaRPr lang="zh-CN" altLang="en-US" dirty="0"/>
          </a:p>
          <a:p>
            <a:pPr>
              <a:lnSpc>
                <a:spcPct val="90000"/>
              </a:lnSpc>
            </a:pPr>
            <a:r>
              <a:rPr lang="zh-CN" altLang="en-US" dirty="0"/>
              <a:t>缺点</a:t>
            </a:r>
            <a:endParaRPr lang="zh-CN" altLang="en-US" dirty="0"/>
          </a:p>
          <a:p>
            <a:pPr lvl="1">
              <a:lnSpc>
                <a:spcPct val="90000"/>
              </a:lnSpc>
            </a:pPr>
            <a:r>
              <a:rPr lang="zh-CN" altLang="en-US" dirty="0"/>
              <a:t>价格昂贵</a:t>
            </a:r>
            <a:endParaRPr lang="zh-CN" altLang="en-US" dirty="0"/>
          </a:p>
          <a:p>
            <a:pPr lvl="1">
              <a:lnSpc>
                <a:spcPct val="90000"/>
              </a:lnSpc>
            </a:pPr>
            <a:r>
              <a:rPr lang="zh-CN" altLang="en-US" dirty="0"/>
              <a:t>使用寿命与散热性能的好坏密切相关 </a:t>
            </a:r>
            <a:endParaRPr lang="zh-CN" altLang="en-US" dirty="0"/>
          </a:p>
          <a:p>
            <a:pPr lvl="1">
              <a:lnSpc>
                <a:spcPct val="90000"/>
              </a:lnSpc>
            </a:pPr>
            <a:endParaRPr lang="en-US" altLang="zh-CN" dirty="0"/>
          </a:p>
        </p:txBody>
      </p:sp>
      <p:pic>
        <p:nvPicPr>
          <p:cNvPr id="6246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3575" y="2968625"/>
            <a:ext cx="3090863" cy="20383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Lst>
        </p:spPr>
      </p:pic>
      <p:pic>
        <p:nvPicPr>
          <p:cNvPr id="62469" name="Picture 7" descr="LED技术成就显示现代化“帝国”之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2465388"/>
            <a:ext cx="3195637"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zh-CN" altLang="en-US"/>
              <a:t>电子墨水</a:t>
            </a:r>
            <a:r>
              <a:rPr lang="zh-CN" altLang="en-US" sz="2800"/>
              <a:t> </a:t>
            </a:r>
            <a:endParaRPr lang="zh-CN" altLang="en-US" sz="2800"/>
          </a:p>
        </p:txBody>
      </p:sp>
      <p:sp>
        <p:nvSpPr>
          <p:cNvPr id="63491" name="Rectangle 3"/>
          <p:cNvSpPr>
            <a:spLocks noGrp="1" noChangeArrowheads="1"/>
          </p:cNvSpPr>
          <p:nvPr>
            <p:ph type="body" idx="1"/>
          </p:nvPr>
        </p:nvSpPr>
        <p:spPr>
          <a:xfrm>
            <a:off x="467544" y="1124744"/>
            <a:ext cx="8229600" cy="4530725"/>
          </a:xfrm>
        </p:spPr>
        <p:txBody>
          <a:bodyPr/>
          <a:lstStyle/>
          <a:p>
            <a:r>
              <a:rPr lang="zh-CN" altLang="en-US" dirty="0"/>
              <a:t>原理</a:t>
            </a:r>
            <a:endParaRPr lang="zh-CN" altLang="en-US" dirty="0"/>
          </a:p>
          <a:p>
            <a:pPr lvl="1"/>
            <a:r>
              <a:rPr lang="zh-CN" altLang="en-US" dirty="0"/>
              <a:t>电子墨水液体中悬浮着几百万个细小的微胶囊，每个胶囊内部都是染料和颜色芯片的混合物。通电时，颜色芯片发生作用而改变颜色，并且可以显示变化的图像</a:t>
            </a:r>
            <a:endParaRPr lang="zh-CN" altLang="en-US" dirty="0"/>
          </a:p>
          <a:p>
            <a:r>
              <a:rPr lang="zh-CN" altLang="en-US" dirty="0"/>
              <a:t>优点</a:t>
            </a:r>
            <a:endParaRPr lang="zh-CN" altLang="en-US" dirty="0"/>
          </a:p>
          <a:p>
            <a:pPr lvl="1"/>
            <a:r>
              <a:rPr lang="zh-CN" altLang="en-US" dirty="0"/>
              <a:t>易读性好、低功耗、成本低、质量小</a:t>
            </a:r>
            <a:endParaRPr lang="zh-CN" altLang="en-US" dirty="0"/>
          </a:p>
          <a:p>
            <a:pPr lvl="1"/>
            <a:r>
              <a:rPr lang="zh-CN" altLang="en-US" dirty="0"/>
              <a:t>可以应用到纸上或布上，产生和报纸一样的显示效果</a:t>
            </a:r>
            <a:endParaRPr lang="zh-CN" altLang="en-US" dirty="0"/>
          </a:p>
          <a:p>
            <a:pPr lvl="1"/>
            <a:r>
              <a:rPr lang="zh-CN" altLang="en-US" dirty="0"/>
              <a:t>具有较好的柔性，可折叠   </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点字显示器</a:t>
            </a:r>
            <a:r>
              <a:rPr lang="zh-CN" altLang="en-US" sz="2800"/>
              <a:t> </a:t>
            </a:r>
            <a:endParaRPr lang="zh-CN" altLang="en-US" sz="2800"/>
          </a:p>
        </p:txBody>
      </p:sp>
      <p:sp>
        <p:nvSpPr>
          <p:cNvPr id="64515" name="Rectangle 3"/>
          <p:cNvSpPr>
            <a:spLocks noGrp="1" noChangeArrowheads="1"/>
          </p:cNvSpPr>
          <p:nvPr>
            <p:ph type="body" idx="1"/>
          </p:nvPr>
        </p:nvSpPr>
        <p:spPr/>
        <p:txBody>
          <a:bodyPr/>
          <a:lstStyle/>
          <a:p>
            <a:r>
              <a:rPr lang="zh-CN" altLang="en-US"/>
              <a:t>为盲人用户阅读文字提供了新的途径 </a:t>
            </a:r>
            <a:endParaRPr lang="zh-CN" altLang="en-US"/>
          </a:p>
          <a:p>
            <a:pPr lvl="1"/>
            <a:r>
              <a:rPr lang="zh-CN" altLang="en-US"/>
              <a:t>字显示格</a:t>
            </a:r>
            <a:r>
              <a:rPr lang="en-US" altLang="zh-CN"/>
              <a:t>+</a:t>
            </a:r>
            <a:r>
              <a:rPr lang="zh-CN" altLang="en-US"/>
              <a:t>功能键</a:t>
            </a:r>
            <a:endParaRPr lang="zh-CN" altLang="en-US"/>
          </a:p>
          <a:p>
            <a:pPr lvl="1"/>
            <a:r>
              <a:rPr lang="zh-CN" altLang="en-US"/>
              <a:t>可更新的图像显示器正在开发中</a:t>
            </a:r>
            <a:endParaRPr lang="zh-CN" altLang="en-US"/>
          </a:p>
        </p:txBody>
      </p:sp>
      <p:pic>
        <p:nvPicPr>
          <p:cNvPr id="6451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32138" y="3141663"/>
            <a:ext cx="2592387"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sz="2800"/>
              <a:t> </a:t>
            </a:r>
            <a:r>
              <a:rPr lang="zh-CN" altLang="en-US"/>
              <a:t>虚拟环境下的交互设备</a:t>
            </a:r>
            <a:r>
              <a:rPr lang="zh-CN" altLang="en-US" sz="2800"/>
              <a:t> </a:t>
            </a:r>
            <a:endParaRPr lang="zh-CN" altLang="en-US" sz="2800"/>
          </a:p>
        </p:txBody>
      </p:sp>
      <p:sp>
        <p:nvSpPr>
          <p:cNvPr id="65539" name="Rectangle 3"/>
          <p:cNvSpPr>
            <a:spLocks noGrp="1" noChangeArrowheads="1"/>
          </p:cNvSpPr>
          <p:nvPr>
            <p:ph type="body" idx="1"/>
          </p:nvPr>
        </p:nvSpPr>
        <p:spPr/>
        <p:txBody>
          <a:bodyPr/>
          <a:lstStyle/>
          <a:p>
            <a:r>
              <a:rPr lang="zh-CN" altLang="en-US" sz="2400"/>
              <a:t>原理</a:t>
            </a:r>
            <a:endParaRPr lang="zh-CN" altLang="en-US" sz="2400"/>
          </a:p>
          <a:p>
            <a:pPr lvl="1"/>
            <a:r>
              <a:rPr lang="zh-CN" altLang="en-US" sz="2000"/>
              <a:t>计算机模拟产生三维空间的虚拟世界</a:t>
            </a:r>
            <a:endParaRPr lang="zh-CN" altLang="en-US" sz="2000"/>
          </a:p>
          <a:p>
            <a:pPr lvl="1"/>
            <a:r>
              <a:rPr lang="zh-CN" altLang="en-US" sz="2000"/>
              <a:t>提供用户视觉、听觉、触觉等感知器官的模拟体验</a:t>
            </a:r>
            <a:endParaRPr lang="zh-CN" altLang="en-US" sz="2000"/>
          </a:p>
          <a:p>
            <a:pPr lvl="1"/>
            <a:r>
              <a:rPr lang="zh-CN" altLang="en-US" sz="2000"/>
              <a:t>让用户如同身临其境一般，实时地观察和操作三维空间内的事物 </a:t>
            </a:r>
            <a:endParaRPr lang="zh-CN" altLang="en-US" sz="2000"/>
          </a:p>
          <a:p>
            <a:r>
              <a:rPr lang="zh-CN" altLang="en-US" sz="2400"/>
              <a:t>交互性是虚拟现实的基本特征之一 </a:t>
            </a:r>
            <a:endParaRPr lang="zh-CN" altLang="en-US" sz="2400"/>
          </a:p>
          <a:p>
            <a:pPr lvl="1"/>
            <a:r>
              <a:rPr lang="zh-CN" altLang="en-US" sz="2000"/>
              <a:t>三维鼠标</a:t>
            </a:r>
            <a:endParaRPr lang="zh-CN" altLang="en-US" sz="2000"/>
          </a:p>
          <a:p>
            <a:pPr lvl="2"/>
            <a:r>
              <a:rPr lang="en-US" altLang="zh-CN" sz="1800"/>
              <a:t>6</a:t>
            </a:r>
            <a:r>
              <a:rPr lang="zh-CN" altLang="en-US" sz="1800"/>
              <a:t>个自由度可以选择 </a:t>
            </a:r>
            <a:endParaRPr lang="zh-CN" altLang="en-US" sz="1800"/>
          </a:p>
          <a:p>
            <a:pPr lvl="1"/>
            <a:r>
              <a:rPr lang="zh-CN" altLang="en-US" sz="2000"/>
              <a:t>数据手套 </a:t>
            </a:r>
            <a:endParaRPr lang="zh-CN" altLang="en-US" sz="2000"/>
          </a:p>
          <a:p>
            <a:pPr lvl="2"/>
            <a:r>
              <a:rPr lang="zh-CN" altLang="en-US" sz="1800"/>
              <a:t>增强了使用的互动性和沉浸感 </a:t>
            </a:r>
            <a:endParaRPr lang="zh-CN" altLang="en-US" sz="1800"/>
          </a:p>
          <a:p>
            <a:pPr lvl="1"/>
            <a:r>
              <a:rPr lang="zh-CN" altLang="en-US" sz="2000"/>
              <a:t>虚拟现实头盔 </a:t>
            </a:r>
            <a:endParaRPr lang="zh-CN" altLang="en-US" sz="2000"/>
          </a:p>
          <a:p>
            <a:pPr lvl="2"/>
            <a:r>
              <a:rPr lang="zh-CN" altLang="en-US" sz="1800"/>
              <a:t>可模拟实现视觉、听觉、视觉、触觉甚至味觉功能 </a:t>
            </a:r>
            <a:endParaRPr lang="zh-CN" altLang="en-US"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zh-CN" altLang="zh-CN"/>
          </a:p>
        </p:txBody>
      </p:sp>
      <p:sp>
        <p:nvSpPr>
          <p:cNvPr id="66563" name="Rectangle 3"/>
          <p:cNvSpPr>
            <a:spLocks noGrp="1" noChangeArrowheads="1"/>
          </p:cNvSpPr>
          <p:nvPr>
            <p:ph type="body" idx="1"/>
          </p:nvPr>
        </p:nvSpPr>
        <p:spPr/>
        <p:txBody>
          <a:bodyPr/>
          <a:lstStyle/>
          <a:p>
            <a:endParaRPr lang="zh-CN" altLang="zh-CN"/>
          </a:p>
        </p:txBody>
      </p:sp>
      <p:pic>
        <p:nvPicPr>
          <p:cNvPr id="665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40200" y="1484313"/>
            <a:ext cx="4389438" cy="4432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89138"/>
            <a:ext cx="120015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997200"/>
            <a:ext cx="1644650"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365625"/>
            <a:ext cx="1727200"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endParaRPr lang="zh-CN" altLang="zh-CN"/>
          </a:p>
        </p:txBody>
      </p:sp>
      <p:sp>
        <p:nvSpPr>
          <p:cNvPr id="67587" name="Rectangle 3"/>
          <p:cNvSpPr>
            <a:spLocks noGrp="1" noChangeArrowheads="1"/>
          </p:cNvSpPr>
          <p:nvPr>
            <p:ph type="body" idx="1"/>
          </p:nvPr>
        </p:nvSpPr>
        <p:spPr/>
        <p:txBody>
          <a:bodyPr/>
          <a:lstStyle/>
          <a:p>
            <a:r>
              <a:rPr lang="zh-CN" altLang="en-US"/>
              <a:t>交互框架</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a:t>交互框架</a:t>
            </a:r>
            <a:endParaRPr lang="zh-CN" altLang="en-US"/>
          </a:p>
        </p:txBody>
      </p:sp>
      <p:sp>
        <p:nvSpPr>
          <p:cNvPr id="68611" name="Rectangle 3"/>
          <p:cNvSpPr>
            <a:spLocks noGrp="1" noChangeArrowheads="1"/>
          </p:cNvSpPr>
          <p:nvPr>
            <p:ph type="body" idx="1"/>
          </p:nvPr>
        </p:nvSpPr>
        <p:spPr>
          <a:xfrm>
            <a:off x="468313" y="1484313"/>
            <a:ext cx="8142287" cy="4608512"/>
          </a:xfrm>
        </p:spPr>
        <p:txBody>
          <a:bodyPr/>
          <a:lstStyle/>
          <a:p>
            <a:r>
              <a:rPr lang="zh-CN" altLang="en-US" sz="2400" dirty="0"/>
              <a:t>作用</a:t>
            </a:r>
            <a:endParaRPr lang="zh-CN" altLang="en-US" sz="2400" dirty="0"/>
          </a:p>
          <a:p>
            <a:pPr lvl="1"/>
            <a:r>
              <a:rPr lang="zh-CN" altLang="en-US" sz="2000" dirty="0"/>
              <a:t>提供理解或定义某种事物的一种结构</a:t>
            </a:r>
            <a:endParaRPr lang="zh-CN" altLang="en-US" sz="2000" dirty="0"/>
          </a:p>
          <a:p>
            <a:pPr lvl="1"/>
            <a:r>
              <a:rPr lang="zh-CN" altLang="en-US" sz="2000" dirty="0"/>
              <a:t>能够帮助人们结构化设计过程</a:t>
            </a:r>
            <a:endParaRPr lang="zh-CN" altLang="en-US" sz="2000" dirty="0"/>
          </a:p>
          <a:p>
            <a:pPr lvl="1"/>
            <a:r>
              <a:rPr lang="zh-CN" altLang="en-US" sz="2000" dirty="0"/>
              <a:t>认识设计过程中的主要问题</a:t>
            </a:r>
            <a:endParaRPr lang="zh-CN" altLang="en-US" sz="2000" dirty="0"/>
          </a:p>
          <a:p>
            <a:pPr lvl="1"/>
            <a:r>
              <a:rPr lang="zh-CN" altLang="en-US" sz="2000" dirty="0"/>
              <a:t>还有助于定义问题所涉及的领域 </a:t>
            </a:r>
            <a:endParaRPr lang="zh-CN" altLang="en-US" sz="2000" dirty="0"/>
          </a:p>
          <a:p>
            <a:r>
              <a:rPr lang="zh-CN" altLang="en-US" sz="2400" dirty="0"/>
              <a:t>执行</a:t>
            </a:r>
            <a:r>
              <a:rPr lang="en-US" altLang="zh-CN" sz="2400" dirty="0"/>
              <a:t>/</a:t>
            </a:r>
            <a:r>
              <a:rPr lang="zh-CN" altLang="en-US" sz="2400" dirty="0"/>
              <a:t>评估活动周期 </a:t>
            </a:r>
            <a:r>
              <a:rPr lang="en-US" altLang="zh-CN" sz="2400" dirty="0"/>
              <a:t>EEC</a:t>
            </a:r>
            <a:endParaRPr lang="en-US" altLang="zh-CN" sz="2400" dirty="0"/>
          </a:p>
          <a:p>
            <a:pPr lvl="1"/>
            <a:r>
              <a:rPr lang="zh-CN" altLang="en-US" sz="2000" dirty="0"/>
              <a:t>最有影响力的框架</a:t>
            </a:r>
            <a:endParaRPr lang="zh-CN" altLang="en-US" sz="2000" dirty="0"/>
          </a:p>
          <a:p>
            <a:pPr lvl="1"/>
            <a:r>
              <a:rPr lang="zh-CN" altLang="en-US" sz="2000" dirty="0"/>
              <a:t>定义了活动的四个组成部分</a:t>
            </a:r>
            <a:endParaRPr lang="zh-CN" altLang="en-US" sz="2000" dirty="0"/>
          </a:p>
          <a:p>
            <a:pPr lvl="2"/>
            <a:r>
              <a:rPr lang="zh-CN" altLang="en-US" sz="1800" dirty="0"/>
              <a:t>目标</a:t>
            </a:r>
            <a:r>
              <a:rPr lang="en-US" altLang="zh-CN" sz="1800" dirty="0"/>
              <a:t>(Goal) ≠</a:t>
            </a:r>
            <a:r>
              <a:rPr lang="zh-CN" altLang="en-US" sz="1800" dirty="0"/>
              <a:t>意图</a:t>
            </a:r>
            <a:r>
              <a:rPr lang="en-US" altLang="zh-CN" sz="1800" dirty="0"/>
              <a:t>(Intention)</a:t>
            </a:r>
            <a:endParaRPr lang="en-US" altLang="zh-CN" sz="1800" dirty="0"/>
          </a:p>
          <a:p>
            <a:pPr lvl="2"/>
            <a:r>
              <a:rPr lang="zh-CN" altLang="en-US" sz="1800" dirty="0"/>
              <a:t>执行</a:t>
            </a:r>
            <a:r>
              <a:rPr lang="en-US" altLang="zh-CN" sz="1800" dirty="0"/>
              <a:t>(Execution) </a:t>
            </a:r>
            <a:endParaRPr lang="en-US" altLang="zh-CN" sz="1800" dirty="0"/>
          </a:p>
          <a:p>
            <a:pPr lvl="2"/>
            <a:r>
              <a:rPr lang="zh-CN" altLang="en-US" sz="1800" dirty="0"/>
              <a:t>客观因素</a:t>
            </a:r>
            <a:r>
              <a:rPr lang="en-US" altLang="zh-CN" sz="1800" dirty="0"/>
              <a:t>(World) </a:t>
            </a:r>
            <a:endParaRPr lang="en-US" altLang="zh-CN" sz="1800" dirty="0"/>
          </a:p>
          <a:p>
            <a:pPr lvl="2"/>
            <a:r>
              <a:rPr lang="zh-CN" altLang="en-US" sz="1800" dirty="0"/>
              <a:t>评估</a:t>
            </a:r>
            <a:r>
              <a:rPr lang="en-US" altLang="zh-CN" sz="1800" dirty="0"/>
              <a:t>(Evaluation) </a:t>
            </a:r>
            <a:endParaRPr lang="en-US" altLang="zh-CN" sz="1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a:t>目标 </a:t>
            </a:r>
            <a:r>
              <a:rPr lang="en-US" altLang="zh-CN"/>
              <a:t>vs. </a:t>
            </a:r>
            <a:r>
              <a:rPr lang="zh-CN" altLang="en-US"/>
              <a:t>意图</a:t>
            </a:r>
            <a:endParaRPr lang="zh-CN" altLang="en-US"/>
          </a:p>
        </p:txBody>
      </p:sp>
      <p:sp>
        <p:nvSpPr>
          <p:cNvPr id="69635" name="Rectangle 3"/>
          <p:cNvSpPr>
            <a:spLocks noGrp="1" noChangeArrowheads="1"/>
          </p:cNvSpPr>
          <p:nvPr>
            <p:ph type="body" idx="1"/>
          </p:nvPr>
        </p:nvSpPr>
        <p:spPr/>
        <p:txBody>
          <a:bodyPr/>
          <a:lstStyle/>
          <a:p>
            <a:r>
              <a:rPr lang="zh-CN" altLang="en-US"/>
              <a:t>单个目标可对应多个意图</a:t>
            </a:r>
            <a:endParaRPr lang="zh-CN" altLang="en-US"/>
          </a:p>
          <a:p>
            <a:pPr lvl="1"/>
            <a:r>
              <a:rPr lang="zh-CN" altLang="en-US"/>
              <a:t>举例：删除文档中的部分内容的目标</a:t>
            </a:r>
            <a:endParaRPr lang="zh-CN" altLang="en-US"/>
          </a:p>
          <a:p>
            <a:pPr lvl="1"/>
            <a:r>
              <a:rPr lang="zh-CN" altLang="en-US"/>
              <a:t>意图</a:t>
            </a:r>
            <a:r>
              <a:rPr lang="en-US" altLang="zh-CN"/>
              <a:t>1</a:t>
            </a:r>
            <a:r>
              <a:rPr lang="zh-CN" altLang="en-US"/>
              <a:t>：通过编辑菜单删除</a:t>
            </a:r>
            <a:endParaRPr lang="zh-CN" altLang="en-US"/>
          </a:p>
          <a:p>
            <a:pPr lvl="1"/>
            <a:r>
              <a:rPr lang="zh-CN" altLang="en-US"/>
              <a:t>意图</a:t>
            </a:r>
            <a:r>
              <a:rPr lang="en-US" altLang="zh-CN"/>
              <a:t>2</a:t>
            </a:r>
            <a:r>
              <a:rPr lang="zh-CN" altLang="en-US"/>
              <a:t>：通过删除按钮删除</a:t>
            </a:r>
            <a:endParaRPr lang="zh-CN" altLang="en-US"/>
          </a:p>
          <a:p>
            <a:pPr lvl="1"/>
            <a:r>
              <a:rPr lang="zh-CN" altLang="en-US"/>
              <a:t>每个意图可包含一系列活动</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endParaRPr lang="zh-CN" altLang="zh-CN"/>
          </a:p>
        </p:txBody>
      </p:sp>
      <p:sp>
        <p:nvSpPr>
          <p:cNvPr id="8195" name="Rectangle 3"/>
          <p:cNvSpPr>
            <a:spLocks noGrp="1" noChangeArrowheads="1"/>
          </p:cNvSpPr>
          <p:nvPr>
            <p:ph type="body" idx="1"/>
          </p:nvPr>
        </p:nvSpPr>
        <p:spPr/>
        <p:txBody>
          <a:bodyPr/>
          <a:lstStyle/>
          <a:p>
            <a:pPr marL="609600" indent="-609600">
              <a:lnSpc>
                <a:spcPct val="90000"/>
              </a:lnSpc>
            </a:pPr>
            <a:r>
              <a:rPr lang="zh-CN" altLang="en-US" sz="2400" dirty="0"/>
              <a:t>优点</a:t>
            </a:r>
            <a:endParaRPr lang="zh-CN" altLang="en-US" sz="2400" dirty="0"/>
          </a:p>
          <a:p>
            <a:pPr marL="990600" lvl="1" indent="-533400">
              <a:lnSpc>
                <a:spcPct val="90000"/>
              </a:lnSpc>
            </a:pPr>
            <a:r>
              <a:rPr lang="zh-CN" altLang="en-US" sz="2000" dirty="0"/>
              <a:t>基于识别机制，对记忆的需求较低；</a:t>
            </a:r>
            <a:endParaRPr lang="zh-CN" altLang="en-US" sz="2000" dirty="0"/>
          </a:p>
          <a:p>
            <a:pPr marL="990600" lvl="1" indent="-533400">
              <a:lnSpc>
                <a:spcPct val="90000"/>
              </a:lnSpc>
            </a:pPr>
            <a:r>
              <a:rPr lang="zh-CN" altLang="en-US" sz="2000" dirty="0"/>
              <a:t>具有自解释性；</a:t>
            </a:r>
            <a:endParaRPr lang="zh-CN" altLang="en-US" sz="2000" dirty="0"/>
          </a:p>
          <a:p>
            <a:pPr marL="990600" lvl="1" indent="-533400">
              <a:lnSpc>
                <a:spcPct val="90000"/>
              </a:lnSpc>
            </a:pPr>
            <a:r>
              <a:rPr lang="zh-CN" altLang="en-US" sz="2000" dirty="0"/>
              <a:t>容易纠错；（命令行下，需要对用户输入进行解析）</a:t>
            </a:r>
            <a:endParaRPr lang="zh-CN" altLang="en-US" sz="2000" dirty="0"/>
          </a:p>
          <a:p>
            <a:pPr marL="990600" lvl="1" indent="-533400">
              <a:lnSpc>
                <a:spcPct val="90000"/>
              </a:lnSpc>
            </a:pPr>
            <a:r>
              <a:rPr lang="zh-CN" altLang="en-US" sz="2000" dirty="0"/>
              <a:t>适合新手用户。若提供了较好的快捷键功能，则对于专家用户同样适用。</a:t>
            </a:r>
            <a:endParaRPr lang="zh-CN" altLang="en-US" sz="2000" dirty="0"/>
          </a:p>
          <a:p>
            <a:pPr marL="609600" indent="-609600">
              <a:lnSpc>
                <a:spcPct val="90000"/>
              </a:lnSpc>
            </a:pPr>
            <a:r>
              <a:rPr lang="zh-CN" altLang="en-US" sz="2400" dirty="0"/>
              <a:t>缺点</a:t>
            </a:r>
            <a:endParaRPr lang="zh-CN" altLang="en-US" sz="2400" dirty="0"/>
          </a:p>
          <a:p>
            <a:pPr marL="990600" lvl="1" indent="-533400">
              <a:lnSpc>
                <a:spcPct val="90000"/>
              </a:lnSpc>
            </a:pPr>
            <a:r>
              <a:rPr lang="zh-CN" altLang="en-US" sz="2000" dirty="0"/>
              <a:t>导航方式不够灵活；</a:t>
            </a:r>
            <a:endParaRPr lang="zh-CN" altLang="en-US" sz="2000" dirty="0"/>
          </a:p>
          <a:p>
            <a:pPr marL="990600" lvl="1" indent="-533400">
              <a:lnSpc>
                <a:spcPct val="90000"/>
              </a:lnSpc>
            </a:pPr>
            <a:r>
              <a:rPr lang="zh-CN" altLang="en-US" sz="2000" dirty="0"/>
              <a:t>当菜单规模较大时，导航效率不高；</a:t>
            </a:r>
            <a:endParaRPr lang="zh-CN" altLang="en-US" sz="2000" dirty="0"/>
          </a:p>
          <a:p>
            <a:pPr marL="990600" lvl="1" indent="-533400">
              <a:lnSpc>
                <a:spcPct val="90000"/>
              </a:lnSpc>
            </a:pPr>
            <a:r>
              <a:rPr lang="zh-CN" altLang="en-US" sz="2000" dirty="0"/>
              <a:t>占用屏幕空间，不适合小型显示设备。</a:t>
            </a:r>
            <a:endParaRPr lang="zh-CN" altLang="en-US" sz="2000" dirty="0"/>
          </a:p>
          <a:p>
            <a:pPr marL="1371600" lvl="2" indent="-457200">
              <a:lnSpc>
                <a:spcPct val="90000"/>
              </a:lnSpc>
            </a:pPr>
            <a:r>
              <a:rPr lang="zh-CN" altLang="en-US" sz="1800" dirty="0"/>
              <a:t>为节省空间，通常组织为下拉菜单或弹出式菜单；</a:t>
            </a:r>
            <a:endParaRPr lang="zh-CN" altLang="en-US" sz="1800" dirty="0"/>
          </a:p>
          <a:p>
            <a:pPr marL="990600" lvl="1" indent="-533400">
              <a:lnSpc>
                <a:spcPct val="90000"/>
              </a:lnSpc>
            </a:pPr>
            <a:r>
              <a:rPr lang="zh-CN" altLang="en-US" sz="2000" dirty="0"/>
              <a:t>对专家用户而言使用效率不高</a:t>
            </a:r>
            <a:endParaRPr lang="zh-CN" altLang="en-US" sz="2000" dirty="0"/>
          </a:p>
          <a:p>
            <a:pPr marL="609600" indent="-609600">
              <a:lnSpc>
                <a:spcPct val="90000"/>
              </a:lnSpc>
            </a:pPr>
            <a:endParaRPr lang="zh-CN" altLang="en-US" sz="2400" dirty="0"/>
          </a:p>
          <a:p>
            <a:pPr marL="609600" indent="-609600">
              <a:lnSpc>
                <a:spcPct val="90000"/>
              </a:lnSpc>
            </a:pPr>
            <a:endParaRPr lang="en-US" altLang="zh-CN"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zh-CN"/>
              <a:t>EEC</a:t>
            </a:r>
            <a:r>
              <a:rPr lang="zh-CN" altLang="en-US"/>
              <a:t>模型</a:t>
            </a:r>
            <a:endParaRPr lang="zh-CN" altLang="en-US"/>
          </a:p>
        </p:txBody>
      </p:sp>
      <p:sp>
        <p:nvSpPr>
          <p:cNvPr id="70659" name="Rectangle 3"/>
          <p:cNvSpPr>
            <a:spLocks noGrp="1" noChangeArrowheads="1"/>
          </p:cNvSpPr>
          <p:nvPr>
            <p:ph type="body" idx="1"/>
          </p:nvPr>
        </p:nvSpPr>
        <p:spPr/>
        <p:txBody>
          <a:bodyPr/>
          <a:lstStyle/>
          <a:p>
            <a:r>
              <a:rPr lang="zh-CN" altLang="en-US" sz="2400"/>
              <a:t>从用户视角探讨人机界面问题 </a:t>
            </a:r>
            <a:endParaRPr lang="zh-CN" altLang="en-US" sz="2400"/>
          </a:p>
          <a:p>
            <a:r>
              <a:rPr lang="zh-CN" altLang="en-US" sz="2400"/>
              <a:t>共有七个阶段</a:t>
            </a:r>
            <a:endParaRPr lang="zh-CN" altLang="en-US" sz="2400"/>
          </a:p>
          <a:p>
            <a:pPr lvl="1"/>
            <a:r>
              <a:rPr lang="en-US" altLang="zh-CN" sz="2000"/>
              <a:t>1-4</a:t>
            </a:r>
            <a:r>
              <a:rPr lang="zh-CN" altLang="en-US" sz="2000"/>
              <a:t>：执行阶段</a:t>
            </a:r>
            <a:endParaRPr lang="zh-CN" altLang="en-US" sz="2000"/>
          </a:p>
          <a:p>
            <a:pPr lvl="1"/>
            <a:r>
              <a:rPr lang="en-US" altLang="zh-CN" sz="2000"/>
              <a:t>5-7</a:t>
            </a:r>
            <a:r>
              <a:rPr lang="zh-CN" altLang="en-US" sz="2000"/>
              <a:t>：评估阶段</a:t>
            </a:r>
            <a:endParaRPr lang="zh-CN" altLang="en-US" sz="2000"/>
          </a:p>
          <a:p>
            <a:r>
              <a:rPr lang="zh-CN" altLang="en-US" sz="2400"/>
              <a:t>每个循环代表一个动作</a:t>
            </a:r>
            <a:endParaRPr lang="zh-CN" altLang="en-US" sz="2400"/>
          </a:p>
          <a:p>
            <a:r>
              <a:rPr lang="zh-CN" altLang="en-US" sz="2400"/>
              <a:t>夜晚看书的例子</a:t>
            </a:r>
            <a:endParaRPr lang="zh-CN" altLang="en-US" sz="2400"/>
          </a:p>
        </p:txBody>
      </p:sp>
      <p:pic>
        <p:nvPicPr>
          <p:cNvPr id="7066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7984" y="2081213"/>
            <a:ext cx="4506912" cy="404971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zh-CN" altLang="en-US"/>
              <a:t>课堂练习</a:t>
            </a:r>
            <a:endParaRPr lang="zh-CN" altLang="en-US"/>
          </a:p>
        </p:txBody>
      </p:sp>
      <p:sp>
        <p:nvSpPr>
          <p:cNvPr id="70659" name="Rectangle 3"/>
          <p:cNvSpPr>
            <a:spLocks noGrp="1" noChangeArrowheads="1"/>
          </p:cNvSpPr>
          <p:nvPr>
            <p:ph type="body" idx="1"/>
          </p:nvPr>
        </p:nvSpPr>
        <p:spPr/>
        <p:txBody>
          <a:bodyPr/>
          <a:lstStyle/>
          <a:p>
            <a:pPr marL="0" indent="0">
              <a:buNone/>
            </a:pPr>
            <a:r>
              <a:rPr lang="zh-CN" altLang="en-US" sz="2400"/>
              <a:t>尝试用日常生活中的交互片断来解释</a:t>
            </a:r>
            <a:r>
              <a:rPr lang="en-US" altLang="zh-CN" sz="2400"/>
              <a:t>EEC</a:t>
            </a:r>
            <a:r>
              <a:rPr lang="zh-CN" altLang="en-US" sz="2400"/>
              <a:t>模型。</a:t>
            </a:r>
            <a:endParaRPr lang="zh-CN" altLang="en-US"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a:t>执行隔阂 </a:t>
            </a:r>
            <a:r>
              <a:rPr lang="en-US" altLang="zh-CN"/>
              <a:t>&amp; </a:t>
            </a:r>
            <a:r>
              <a:rPr lang="zh-CN" altLang="en-US"/>
              <a:t>评估隔阂</a:t>
            </a:r>
            <a:endParaRPr lang="zh-CN" altLang="en-US"/>
          </a:p>
        </p:txBody>
      </p:sp>
      <p:sp>
        <p:nvSpPr>
          <p:cNvPr id="71683" name="Rectangle 3"/>
          <p:cNvSpPr>
            <a:spLocks noGrp="1" noChangeArrowheads="1"/>
          </p:cNvSpPr>
          <p:nvPr>
            <p:ph type="body" idx="1"/>
          </p:nvPr>
        </p:nvSpPr>
        <p:spPr>
          <a:xfrm>
            <a:off x="395536" y="707479"/>
            <a:ext cx="8229600" cy="4530725"/>
          </a:xfrm>
        </p:spPr>
        <p:txBody>
          <a:bodyPr/>
          <a:lstStyle/>
          <a:p>
            <a:r>
              <a:rPr lang="en-US" altLang="zh-CN"/>
              <a:t>EEC</a:t>
            </a:r>
            <a:r>
              <a:rPr lang="zh-CN" altLang="en-US" dirty="0"/>
              <a:t>模型可解释为什么有些界面的使用存在问题</a:t>
            </a:r>
            <a:endParaRPr lang="zh-CN" altLang="en-US" dirty="0"/>
          </a:p>
          <a:p>
            <a:pPr lvl="1"/>
            <a:r>
              <a:rPr lang="zh-CN" altLang="en-US" dirty="0"/>
              <a:t>执行隔阂</a:t>
            </a:r>
            <a:endParaRPr lang="zh-CN" altLang="en-US" dirty="0"/>
          </a:p>
          <a:p>
            <a:pPr lvl="2"/>
            <a:r>
              <a:rPr lang="zh-CN" altLang="en-US" dirty="0"/>
              <a:t>用户为达目标而制定的动作与系统允许的动作之间的差别</a:t>
            </a:r>
            <a:endParaRPr lang="zh-CN" altLang="en-US" dirty="0"/>
          </a:p>
          <a:p>
            <a:pPr lvl="1"/>
            <a:r>
              <a:rPr lang="zh-CN" altLang="en-US" dirty="0"/>
              <a:t>评估隔阂</a:t>
            </a:r>
            <a:endParaRPr lang="zh-CN" altLang="en-US" dirty="0"/>
          </a:p>
          <a:p>
            <a:pPr lvl="2"/>
            <a:r>
              <a:rPr lang="zh-CN" altLang="en-US" dirty="0"/>
              <a:t>系统状态的实际表现与用户预期之间的差别</a:t>
            </a:r>
            <a:endParaRPr lang="zh-CN" altLang="en-US" dirty="0"/>
          </a:p>
          <a:p>
            <a:r>
              <a:rPr lang="zh-CN" altLang="en-US" dirty="0"/>
              <a:t>意义</a:t>
            </a:r>
            <a:endParaRPr lang="zh-CN" altLang="en-US" dirty="0"/>
          </a:p>
          <a:p>
            <a:pPr lvl="1"/>
            <a:r>
              <a:rPr lang="zh-CN" altLang="en-US" dirty="0"/>
              <a:t>如何才能够使用户简单地确定哪些活动是被允许的</a:t>
            </a:r>
            <a:endParaRPr lang="zh-CN" altLang="en-US" dirty="0"/>
          </a:p>
          <a:p>
            <a:pPr lvl="1"/>
            <a:r>
              <a:rPr lang="zh-CN" altLang="en-US" dirty="0"/>
              <a:t>如何确定系统是否处于期望的运行状态等问题  </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en-US"/>
              <a:t>扩展</a:t>
            </a:r>
            <a:r>
              <a:rPr lang="en-US" altLang="zh-CN"/>
              <a:t>EEC</a:t>
            </a:r>
            <a:r>
              <a:rPr lang="zh-CN" altLang="en-US"/>
              <a:t>模型</a:t>
            </a:r>
            <a:endParaRPr lang="zh-CN" altLang="en-US"/>
          </a:p>
        </p:txBody>
      </p:sp>
      <p:sp>
        <p:nvSpPr>
          <p:cNvPr id="72707" name="Rectangle 3"/>
          <p:cNvSpPr>
            <a:spLocks noGrp="1" noChangeArrowheads="1"/>
          </p:cNvSpPr>
          <p:nvPr>
            <p:ph type="body" idx="1"/>
          </p:nvPr>
        </p:nvSpPr>
        <p:spPr/>
        <p:txBody>
          <a:bodyPr/>
          <a:lstStyle/>
          <a:p>
            <a:pPr>
              <a:lnSpc>
                <a:spcPct val="90000"/>
              </a:lnSpc>
            </a:pPr>
            <a:r>
              <a:rPr lang="en-US" altLang="zh-CN" sz="2400"/>
              <a:t>EEC</a:t>
            </a:r>
            <a:r>
              <a:rPr lang="zh-CN" altLang="en-US" sz="2400"/>
              <a:t>模型不能描述人与系统通过界面进行的通信 </a:t>
            </a:r>
            <a:endParaRPr lang="zh-CN" altLang="en-US" sz="2400"/>
          </a:p>
          <a:p>
            <a:pPr>
              <a:lnSpc>
                <a:spcPct val="90000"/>
              </a:lnSpc>
            </a:pPr>
            <a:r>
              <a:rPr lang="zh-CN" altLang="en-US" sz="2400"/>
              <a:t>四个构成部分</a:t>
            </a:r>
            <a:r>
              <a:rPr lang="en-US" altLang="zh-CN" sz="2400"/>
              <a:t>+</a:t>
            </a:r>
            <a:r>
              <a:rPr lang="zh-CN" altLang="en-US" sz="2400"/>
              <a:t>四个步骤</a:t>
            </a:r>
            <a:r>
              <a:rPr lang="en-US" altLang="zh-CN" sz="2400"/>
              <a:t>(</a:t>
            </a:r>
            <a:r>
              <a:rPr lang="zh-CN" altLang="en-US" sz="2400"/>
              <a:t>翻译过程</a:t>
            </a:r>
            <a:r>
              <a:rPr lang="en-US" altLang="zh-CN" sz="2400"/>
              <a:t>)</a:t>
            </a:r>
            <a:endParaRPr lang="en-US" altLang="zh-CN" sz="2400"/>
          </a:p>
          <a:p>
            <a:pPr lvl="1">
              <a:lnSpc>
                <a:spcPct val="90000"/>
              </a:lnSpc>
            </a:pPr>
            <a:r>
              <a:rPr lang="zh-CN" altLang="en-US" sz="2000"/>
              <a:t>系统：内核语言</a:t>
            </a:r>
            <a:endParaRPr lang="zh-CN" altLang="en-US" sz="2000"/>
          </a:p>
          <a:p>
            <a:pPr lvl="1">
              <a:lnSpc>
                <a:spcPct val="90000"/>
              </a:lnSpc>
            </a:pPr>
            <a:r>
              <a:rPr lang="zh-CN" altLang="en-US" sz="2000"/>
              <a:t>用户：任务语言</a:t>
            </a:r>
            <a:endParaRPr lang="zh-CN" altLang="en-US" sz="2000"/>
          </a:p>
          <a:p>
            <a:pPr lvl="1">
              <a:lnSpc>
                <a:spcPct val="90000"/>
              </a:lnSpc>
            </a:pPr>
            <a:r>
              <a:rPr lang="zh-CN" altLang="en-US" sz="2000"/>
              <a:t>输入：输入语言</a:t>
            </a:r>
            <a:endParaRPr lang="zh-CN" altLang="en-US" sz="2000"/>
          </a:p>
          <a:p>
            <a:pPr lvl="1">
              <a:lnSpc>
                <a:spcPct val="90000"/>
              </a:lnSpc>
            </a:pPr>
            <a:r>
              <a:rPr lang="zh-CN" altLang="en-US" sz="2000"/>
              <a:t>输出：输出语言</a:t>
            </a:r>
            <a:endParaRPr lang="zh-CN" altLang="en-US" sz="2000"/>
          </a:p>
          <a:p>
            <a:pPr>
              <a:lnSpc>
                <a:spcPct val="90000"/>
              </a:lnSpc>
            </a:pPr>
            <a:r>
              <a:rPr lang="zh-CN" altLang="en-US" sz="2400"/>
              <a:t>执行阶段</a:t>
            </a:r>
            <a:endParaRPr lang="zh-CN" altLang="en-US" sz="2400"/>
          </a:p>
          <a:p>
            <a:pPr lvl="1">
              <a:lnSpc>
                <a:spcPct val="90000"/>
              </a:lnSpc>
            </a:pPr>
            <a:r>
              <a:rPr lang="zh-CN" altLang="en-US" sz="2000"/>
              <a:t>定义，执行，表现</a:t>
            </a:r>
            <a:endParaRPr lang="zh-CN" altLang="en-US" sz="2000"/>
          </a:p>
          <a:p>
            <a:pPr lvl="1">
              <a:lnSpc>
                <a:spcPct val="90000"/>
              </a:lnSpc>
            </a:pPr>
            <a:r>
              <a:rPr lang="zh-CN" altLang="en-US" sz="2000"/>
              <a:t>设计人员应保证从输</a:t>
            </a:r>
            <a:endParaRPr lang="zh-CN" altLang="en-US" sz="2000"/>
          </a:p>
          <a:p>
            <a:pPr lvl="1">
              <a:lnSpc>
                <a:spcPct val="90000"/>
              </a:lnSpc>
              <a:buFont typeface="Wingdings" panose="05000000000000000000" pitchFamily="2" charset="2"/>
              <a:buNone/>
            </a:pPr>
            <a:r>
              <a:rPr lang="zh-CN" altLang="en-US" sz="2000"/>
              <a:t>入到系统的翻译是容易的</a:t>
            </a:r>
            <a:r>
              <a:rPr lang="zh-CN" altLang="en-US"/>
              <a:t> </a:t>
            </a:r>
            <a:endParaRPr lang="zh-CN" altLang="en-US" sz="2000"/>
          </a:p>
          <a:p>
            <a:pPr>
              <a:lnSpc>
                <a:spcPct val="90000"/>
              </a:lnSpc>
            </a:pPr>
            <a:r>
              <a:rPr lang="zh-CN" altLang="en-US" sz="2400"/>
              <a:t>评估阶段</a:t>
            </a:r>
            <a:endParaRPr lang="zh-CN" altLang="en-US" sz="2400"/>
          </a:p>
          <a:p>
            <a:pPr lvl="1">
              <a:lnSpc>
                <a:spcPct val="90000"/>
              </a:lnSpc>
            </a:pPr>
            <a:r>
              <a:rPr lang="zh-CN" altLang="en-US" sz="2000"/>
              <a:t>观察</a:t>
            </a:r>
            <a:endParaRPr lang="zh-CN" altLang="en-US" sz="2000"/>
          </a:p>
        </p:txBody>
      </p:sp>
      <p:pic>
        <p:nvPicPr>
          <p:cNvPr id="7270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24300" y="2420938"/>
            <a:ext cx="5038725" cy="30861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0000"/>
                </a:solidFill>
                <a:miter lim="800000"/>
                <a:headEnd/>
                <a:tailEnd/>
              </a14:hiddenLine>
            </a:ext>
          </a:ex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a:t>不好的映射关系</a:t>
            </a:r>
            <a:endParaRPr lang="zh-CN" altLang="en-US"/>
          </a:p>
        </p:txBody>
      </p:sp>
      <p:sp>
        <p:nvSpPr>
          <p:cNvPr id="73731" name="内容占位符 2"/>
          <p:cNvSpPr>
            <a:spLocks noGrp="1"/>
          </p:cNvSpPr>
          <p:nvPr>
            <p:ph idx="1"/>
          </p:nvPr>
        </p:nvSpPr>
        <p:spPr/>
        <p:txBody>
          <a:bodyPr/>
          <a:lstStyle/>
          <a:p>
            <a:endParaRPr lang="zh-CN" altLang="en-US"/>
          </a:p>
        </p:txBody>
      </p:sp>
      <p:pic>
        <p:nvPicPr>
          <p:cNvPr id="73732" name="Picture 2" descr="http://upload.wikimedia.org/wikipedia/commons/thumb/2/25/Old-style-kitchen-stove.jpg/300px-Old-style-kitchen-stov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450" y="2492375"/>
            <a:ext cx="28575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4" descr="http://upload.wikimedia.org/wikipedia/commons/thumb/4/4a/Stove-square.jpg/300px-Stove-squa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487613"/>
            <a:ext cx="28575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zh-CN" altLang="en-US"/>
              <a:t>小结</a:t>
            </a:r>
            <a:endParaRPr lang="zh-CN" altLang="en-US"/>
          </a:p>
        </p:txBody>
      </p:sp>
      <p:sp>
        <p:nvSpPr>
          <p:cNvPr id="74755" name="Rectangle 3"/>
          <p:cNvSpPr>
            <a:spLocks noGrp="1" noChangeArrowheads="1"/>
          </p:cNvSpPr>
          <p:nvPr>
            <p:ph type="body" idx="1"/>
          </p:nvPr>
        </p:nvSpPr>
        <p:spPr/>
        <p:txBody>
          <a:bodyPr/>
          <a:lstStyle/>
          <a:p>
            <a:r>
              <a:rPr lang="zh-CN" altLang="en-US" dirty="0"/>
              <a:t>不同交互范型</a:t>
            </a:r>
            <a:endParaRPr lang="zh-CN" altLang="en-US" dirty="0"/>
          </a:p>
          <a:p>
            <a:r>
              <a:rPr lang="zh-CN" altLang="en-US" dirty="0"/>
              <a:t>用户特性</a:t>
            </a:r>
            <a:endParaRPr lang="zh-CN" altLang="en-US" dirty="0"/>
          </a:p>
          <a:p>
            <a:r>
              <a:rPr lang="zh-CN" altLang="en-US" dirty="0"/>
              <a:t>设备特性</a:t>
            </a:r>
            <a:endParaRPr lang="zh-CN" altLang="en-US" dirty="0"/>
          </a:p>
          <a:p>
            <a:r>
              <a:rPr lang="zh-CN" altLang="en-US" dirty="0"/>
              <a:t>人机交互框架</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endParaRPr lang="zh-CN" altLang="zh-CN"/>
          </a:p>
        </p:txBody>
      </p:sp>
      <p:sp>
        <p:nvSpPr>
          <p:cNvPr id="9219" name="Rectangle 3"/>
          <p:cNvSpPr>
            <a:spLocks noGrp="1" noChangeArrowheads="1"/>
          </p:cNvSpPr>
          <p:nvPr>
            <p:ph type="body" idx="1"/>
          </p:nvPr>
        </p:nvSpPr>
        <p:spPr/>
        <p:txBody>
          <a:bodyPr/>
          <a:lstStyle/>
          <a:p>
            <a:pPr>
              <a:buFont typeface="Wingdings" panose="05000000000000000000" pitchFamily="2" charset="2"/>
              <a:buNone/>
            </a:pPr>
            <a:r>
              <a:rPr lang="zh-CN" altLang="en-US" sz="2400"/>
              <a:t>（</a:t>
            </a:r>
            <a:r>
              <a:rPr lang="en-US" altLang="zh-CN" sz="2400"/>
              <a:t>1</a:t>
            </a:r>
            <a:r>
              <a:rPr lang="zh-CN" altLang="en-US" sz="2400"/>
              <a:t>）现代的菜单形式              （</a:t>
            </a:r>
            <a:r>
              <a:rPr lang="en-US" altLang="zh-CN" sz="2400"/>
              <a:t>2</a:t>
            </a:r>
            <a:r>
              <a:rPr lang="zh-CN" altLang="en-US" sz="2400"/>
              <a:t>）网页上的菜单</a:t>
            </a:r>
            <a:endParaRPr lang="zh-CN" altLang="en-US" sz="2400"/>
          </a:p>
        </p:txBody>
      </p:sp>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1989138"/>
            <a:ext cx="2614612"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989138"/>
            <a:ext cx="297180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a:t>基于表格的界面 </a:t>
            </a:r>
            <a:endParaRPr lang="zh-CN" altLang="en-US"/>
          </a:p>
        </p:txBody>
      </p:sp>
      <p:sp>
        <p:nvSpPr>
          <p:cNvPr id="10243" name="Rectangle 3"/>
          <p:cNvSpPr>
            <a:spLocks noGrp="1" noChangeArrowheads="1"/>
          </p:cNvSpPr>
          <p:nvPr>
            <p:ph type="body" idx="1"/>
          </p:nvPr>
        </p:nvSpPr>
        <p:spPr>
          <a:xfrm>
            <a:off x="468313" y="1484313"/>
            <a:ext cx="8351837" cy="2665412"/>
          </a:xfrm>
        </p:spPr>
        <p:txBody>
          <a:bodyPr/>
          <a:lstStyle/>
          <a:p>
            <a:pPr marL="609600" indent="-609600">
              <a:lnSpc>
                <a:spcPct val="80000"/>
              </a:lnSpc>
            </a:pPr>
            <a:r>
              <a:rPr lang="zh-CN" altLang="en-US" sz="2400"/>
              <a:t>显示给用户的是一个表格，里面有一些需要用户填写的空格 </a:t>
            </a:r>
            <a:endParaRPr lang="zh-CN" altLang="en-US" sz="2400"/>
          </a:p>
          <a:p>
            <a:pPr marL="609600" indent="-609600">
              <a:lnSpc>
                <a:spcPct val="80000"/>
              </a:lnSpc>
            </a:pPr>
            <a:endParaRPr lang="zh-CN" altLang="en-US" sz="2400"/>
          </a:p>
          <a:p>
            <a:pPr marL="609600" indent="-609600">
              <a:lnSpc>
                <a:spcPct val="80000"/>
              </a:lnSpc>
            </a:pPr>
            <a:endParaRPr lang="zh-CN" altLang="en-US" sz="2400"/>
          </a:p>
          <a:p>
            <a:pPr marL="609600" indent="-609600">
              <a:lnSpc>
                <a:spcPct val="80000"/>
              </a:lnSpc>
            </a:pPr>
            <a:endParaRPr lang="zh-CN" altLang="en-US" sz="2400"/>
          </a:p>
          <a:p>
            <a:pPr marL="609600" indent="-609600">
              <a:lnSpc>
                <a:spcPct val="80000"/>
              </a:lnSpc>
            </a:pPr>
            <a:endParaRPr lang="zh-CN" altLang="en-US" sz="2400"/>
          </a:p>
          <a:p>
            <a:pPr marL="609600" indent="-609600">
              <a:lnSpc>
                <a:spcPct val="80000"/>
              </a:lnSpc>
            </a:pPr>
            <a:endParaRPr lang="en-US" altLang="zh-CN" sz="2400"/>
          </a:p>
        </p:txBody>
      </p:sp>
      <p:pic>
        <p:nvPicPr>
          <p:cNvPr id="102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450" y="2349500"/>
            <a:ext cx="29622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2565400"/>
            <a:ext cx="3094038"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6"/>
          <p:cNvSpPr>
            <a:spLocks noChangeArrowheads="1"/>
          </p:cNvSpPr>
          <p:nvPr/>
        </p:nvSpPr>
        <p:spPr bwMode="auto">
          <a:xfrm>
            <a:off x="468313" y="4076700"/>
            <a:ext cx="39592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a:solidFill>
                  <a:schemeClr val="tx1"/>
                </a:solidFill>
                <a:latin typeface="Times New Roman" panose="02020603050405020304" pitchFamily="18" charset="0"/>
                <a:ea typeface="SimSun" pitchFamily="2" charset="-122"/>
              </a:defRPr>
            </a:lvl1pPr>
            <a:lvl2pPr marL="990600" indent="-53340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algn="l">
              <a:lnSpc>
                <a:spcPct val="80000"/>
              </a:lnSpc>
              <a:spcBef>
                <a:spcPct val="20000"/>
              </a:spcBef>
              <a:buClr>
                <a:schemeClr val="accent1"/>
              </a:buClr>
              <a:buSzPct val="70000"/>
              <a:buFont typeface="Wingdings" panose="05000000000000000000" pitchFamily="2" charset="2"/>
              <a:buChar char="n"/>
            </a:pPr>
            <a:r>
              <a:rPr lang="zh-CN" altLang="en-US" sz="2400">
                <a:latin typeface="Arial" panose="020B0604020202090204" pitchFamily="34" charset="0"/>
              </a:rPr>
              <a:t>优点</a:t>
            </a:r>
            <a:endParaRPr lang="zh-CN" altLang="en-US" sz="2400">
              <a:latin typeface="Arial" panose="020B0604020202090204" pitchFamily="34" charset="0"/>
            </a:endParaRPr>
          </a:p>
          <a:p>
            <a:pPr lvl="1" algn="l">
              <a:lnSpc>
                <a:spcPct val="80000"/>
              </a:lnSpc>
              <a:spcBef>
                <a:spcPct val="20000"/>
              </a:spcBef>
              <a:buClr>
                <a:schemeClr val="hlink"/>
              </a:buClr>
              <a:buSzPct val="65000"/>
              <a:buFont typeface="Wingdings" panose="05000000000000000000" pitchFamily="2" charset="2"/>
              <a:buChar char="¡"/>
            </a:pPr>
            <a:r>
              <a:rPr lang="zh-CN" altLang="en-US" sz="2000">
                <a:latin typeface="Arial" panose="020B0604020202090204" pitchFamily="34" charset="0"/>
              </a:rPr>
              <a:t>简化数据输入；</a:t>
            </a:r>
            <a:endParaRPr lang="zh-CN" altLang="en-US" sz="2000">
              <a:latin typeface="Arial" panose="020B0604020202090204" pitchFamily="34" charset="0"/>
            </a:endParaRPr>
          </a:p>
          <a:p>
            <a:pPr lvl="1" algn="l">
              <a:lnSpc>
                <a:spcPct val="80000"/>
              </a:lnSpc>
              <a:spcBef>
                <a:spcPct val="20000"/>
              </a:spcBef>
              <a:buClr>
                <a:schemeClr val="hlink"/>
              </a:buClr>
              <a:buSzPct val="65000"/>
              <a:buFont typeface="Wingdings" panose="05000000000000000000" pitchFamily="2" charset="2"/>
              <a:buChar char="¡"/>
            </a:pPr>
            <a:r>
              <a:rPr lang="zh-CN" altLang="en-US" sz="2000">
                <a:latin typeface="Arial" panose="020B0604020202090204" pitchFamily="34" charset="0"/>
              </a:rPr>
              <a:t>只需识别无需学习；</a:t>
            </a:r>
            <a:endParaRPr lang="zh-CN" altLang="en-US" sz="2000">
              <a:latin typeface="Arial" panose="020B0604020202090204" pitchFamily="34" charset="0"/>
            </a:endParaRPr>
          </a:p>
          <a:p>
            <a:pPr lvl="1" algn="l">
              <a:lnSpc>
                <a:spcPct val="80000"/>
              </a:lnSpc>
              <a:spcBef>
                <a:spcPct val="20000"/>
              </a:spcBef>
              <a:buClr>
                <a:schemeClr val="hlink"/>
              </a:buClr>
              <a:buSzPct val="65000"/>
              <a:buFont typeface="Wingdings" panose="05000000000000000000" pitchFamily="2" charset="2"/>
              <a:buChar char="¡"/>
            </a:pPr>
            <a:r>
              <a:rPr lang="zh-CN" altLang="en-US" sz="2000">
                <a:latin typeface="Arial" panose="020B0604020202090204" pitchFamily="34" charset="0"/>
              </a:rPr>
              <a:t>特别适合于日常文书处理等需要键入大量数据的工作 </a:t>
            </a:r>
            <a:endParaRPr lang="zh-CN" altLang="en-US" sz="2000">
              <a:latin typeface="Arial" panose="020B0604020202090204" pitchFamily="34" charset="0"/>
            </a:endParaRPr>
          </a:p>
        </p:txBody>
      </p:sp>
      <p:sp>
        <p:nvSpPr>
          <p:cNvPr id="10247" name="Rectangle 7"/>
          <p:cNvSpPr>
            <a:spLocks noChangeArrowheads="1"/>
          </p:cNvSpPr>
          <p:nvPr/>
        </p:nvSpPr>
        <p:spPr bwMode="auto">
          <a:xfrm>
            <a:off x="4787900" y="4005263"/>
            <a:ext cx="39592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a:solidFill>
                  <a:schemeClr val="tx1"/>
                </a:solidFill>
                <a:latin typeface="Times New Roman" panose="02020603050405020304" pitchFamily="18" charset="0"/>
                <a:ea typeface="SimSun" pitchFamily="2" charset="-122"/>
              </a:defRPr>
            </a:lvl1pPr>
            <a:lvl2pPr marL="990600" indent="-533400" eaLnBrk="0" hangingPunct="0">
              <a:defRPr>
                <a:solidFill>
                  <a:schemeClr val="tx1"/>
                </a:solidFill>
                <a:latin typeface="Times New Roman" panose="02020603050405020304" pitchFamily="18" charset="0"/>
                <a:ea typeface="SimSun" pitchFamily="2" charset="-122"/>
              </a:defRPr>
            </a:lvl2pPr>
            <a:lvl3pPr marL="1143000" indent="-228600" eaLnBrk="0" hangingPunct="0">
              <a:defRPr>
                <a:solidFill>
                  <a:schemeClr val="tx1"/>
                </a:solidFill>
                <a:latin typeface="Times New Roman" panose="02020603050405020304" pitchFamily="18" charset="0"/>
                <a:ea typeface="SimSun" pitchFamily="2" charset="-122"/>
              </a:defRPr>
            </a:lvl3pPr>
            <a:lvl4pPr marL="1600200" indent="-228600" eaLnBrk="0" hangingPunct="0">
              <a:defRPr>
                <a:solidFill>
                  <a:schemeClr val="tx1"/>
                </a:solidFill>
                <a:latin typeface="Times New Roman" panose="02020603050405020304" pitchFamily="18" charset="0"/>
                <a:ea typeface="SimSun" pitchFamily="2" charset="-122"/>
              </a:defRPr>
            </a:lvl4pPr>
            <a:lvl5pPr marL="2057400" indent="-228600" eaLnBrk="0" hangingPunct="0">
              <a:defRPr>
                <a:solidFill>
                  <a:schemeClr val="tx1"/>
                </a:solidFill>
                <a:latin typeface="Times New Roman" panose="02020603050405020304" pitchFamily="18" charset="0"/>
                <a:ea typeface="SimSun"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SimSun" pitchFamily="2" charset="-122"/>
              </a:defRPr>
            </a:lvl9pPr>
          </a:lstStyle>
          <a:p>
            <a:pPr algn="l">
              <a:spcBef>
                <a:spcPct val="20000"/>
              </a:spcBef>
              <a:buClr>
                <a:schemeClr val="accent1"/>
              </a:buClr>
              <a:buSzPct val="70000"/>
              <a:buFont typeface="Wingdings" panose="05000000000000000000" pitchFamily="2" charset="2"/>
              <a:buChar char="n"/>
            </a:pPr>
            <a:r>
              <a:rPr lang="zh-CN" altLang="en-US" sz="2400">
                <a:latin typeface="Arial" panose="020B0604020202090204" pitchFamily="34" charset="0"/>
              </a:rPr>
              <a:t>缺点</a:t>
            </a:r>
            <a:endParaRPr lang="zh-CN" altLang="en-US" sz="2400">
              <a:latin typeface="Arial" panose="020B0604020202090204" pitchFamily="34" charset="0"/>
            </a:endParaRPr>
          </a:p>
          <a:p>
            <a:pPr lvl="1" algn="l">
              <a:spcBef>
                <a:spcPct val="20000"/>
              </a:spcBef>
              <a:buClr>
                <a:schemeClr val="hlink"/>
              </a:buClr>
              <a:buSzPct val="65000"/>
              <a:buFont typeface="Wingdings" panose="05000000000000000000" pitchFamily="2" charset="2"/>
              <a:buChar char="¡"/>
            </a:pPr>
            <a:r>
              <a:rPr lang="zh-CN" altLang="en-US" sz="2000">
                <a:latin typeface="Arial" panose="020B0604020202090204" pitchFamily="34" charset="0"/>
              </a:rPr>
              <a:t>占用大量屏幕空间；</a:t>
            </a:r>
            <a:endParaRPr lang="zh-CN" altLang="en-US" sz="2000">
              <a:latin typeface="Arial" panose="020B0604020202090204" pitchFamily="34" charset="0"/>
            </a:endParaRPr>
          </a:p>
          <a:p>
            <a:pPr lvl="1" algn="l">
              <a:spcBef>
                <a:spcPct val="20000"/>
              </a:spcBef>
              <a:buClr>
                <a:schemeClr val="hlink"/>
              </a:buClr>
              <a:buSzPct val="65000"/>
              <a:buFont typeface="Wingdings" panose="05000000000000000000" pitchFamily="2" charset="2"/>
              <a:buChar char="¡"/>
            </a:pPr>
            <a:r>
              <a:rPr lang="zh-CN" altLang="en-US" sz="2000">
                <a:latin typeface="Arial" panose="020B0604020202090204" pitchFamily="34" charset="0"/>
              </a:rPr>
              <a:t>导致业务流程较形式</a:t>
            </a:r>
            <a:endParaRPr lang="zh-CN" altLang="en-US" sz="2000">
              <a:latin typeface="Arial" panose="020B0604020202090204" pitchFamily="34" charset="0"/>
            </a:endParaRPr>
          </a:p>
        </p:txBody>
      </p:sp>
    </p:spTree>
  </p:cSld>
  <p:clrMapOvr>
    <a:masterClrMapping/>
  </p:clrMapOvr>
</p:sld>
</file>

<file path=ppt/theme/theme1.xml><?xml version="1.0" encoding="utf-8"?>
<a:theme xmlns:a="http://schemas.openxmlformats.org/drawingml/2006/main" name="cug4">
  <a:themeElements>
    <a:clrScheme name="cug4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FF99FF"/>
      </a:folHlink>
    </a:clrScheme>
    <a:fontScheme name="cug4">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Tx/>
          <a:buChar char="•"/>
          <a:defRPr kumimoji="0" lang="zh-CN" sz="1800" b="0" i="0" u="none" strike="noStrike" cap="none" normalizeH="0" baseline="0" smtClean="0">
            <a:ln>
              <a:noFill/>
            </a:ln>
            <a:solidFill>
              <a:schemeClr val="tx1"/>
            </a:solidFill>
            <a:effectLst/>
            <a:latin typeface="Times New Roman" panose="02020603050405020304" pitchFamily="18"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Tx/>
          <a:buChar char="•"/>
          <a:defRPr kumimoji="0" lang="zh-CN" sz="1800" b="0" i="0" u="none" strike="noStrike" cap="none" normalizeH="0" baseline="0" smtClean="0">
            <a:ln>
              <a:noFill/>
            </a:ln>
            <a:solidFill>
              <a:schemeClr val="tx1"/>
            </a:solidFill>
            <a:effectLst/>
            <a:latin typeface="Times New Roman" panose="02020603050405020304" pitchFamily="18" charset="0"/>
            <a:ea typeface="SimSun" pitchFamily="2" charset="-122"/>
          </a:defRPr>
        </a:defPPr>
      </a:lstStyle>
    </a:lnDef>
  </a:objectDefaults>
  <a:extraClrSchemeLst>
    <a:extraClrScheme>
      <a:clrScheme name="cug4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ug4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ug4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ug4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ug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ug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ug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ug4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FF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7228</Words>
  <Application>WPS Presentation</Application>
  <PresentationFormat>On-screen Show (4:3)</PresentationFormat>
  <Paragraphs>612</Paragraphs>
  <Slides>75</Slides>
  <Notes>15</Notes>
  <HiddenSlides>2</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90" baseType="lpstr">
      <vt:lpstr>Arial</vt:lpstr>
      <vt:lpstr>SimSun</vt:lpstr>
      <vt:lpstr>Wingdings</vt:lpstr>
      <vt:lpstr>Times New Roman</vt:lpstr>
      <vt:lpstr>汉仪书宋二KW</vt:lpstr>
      <vt:lpstr>隶书</vt:lpstr>
      <vt:lpstr>报隶-简</vt:lpstr>
      <vt:lpstr>Corbel</vt:lpstr>
      <vt:lpstr>SimSun</vt:lpstr>
      <vt:lpstr>微软雅黑</vt:lpstr>
      <vt:lpstr>汉仪旗黑</vt:lpstr>
      <vt:lpstr>Arial Unicode MS</vt:lpstr>
      <vt:lpstr>苹方-简</vt:lpstr>
      <vt:lpstr>cug4</vt:lpstr>
      <vt:lpstr>Word.Picture.8</vt:lpstr>
      <vt:lpstr>人机交互 —— 人机交互基础知识    </vt:lpstr>
      <vt:lpstr>目录</vt:lpstr>
      <vt:lpstr>PowerPoint 演示文稿</vt:lpstr>
      <vt:lpstr>命令行交互</vt:lpstr>
      <vt:lpstr>PowerPoint 演示文稿</vt:lpstr>
      <vt:lpstr>菜单驱动界面</vt:lpstr>
      <vt:lpstr>PowerPoint 演示文稿</vt:lpstr>
      <vt:lpstr>PowerPoint 演示文稿</vt:lpstr>
      <vt:lpstr>基于表格的界面 </vt:lpstr>
      <vt:lpstr>直接操纵 </vt:lpstr>
      <vt:lpstr>直接操纵的三个阶段 </vt:lpstr>
      <vt:lpstr>PowerPoint 演示文稿</vt:lpstr>
      <vt:lpstr>PowerPoint 演示文稿</vt:lpstr>
      <vt:lpstr>问答界面Wizard </vt:lpstr>
      <vt:lpstr>问答界面Wizard </vt:lpstr>
      <vt:lpstr>隐喻（Metaphor）界面 </vt:lpstr>
      <vt:lpstr>PowerPoint 演示文稿</vt:lpstr>
      <vt:lpstr>自然语言交互 </vt:lpstr>
      <vt:lpstr>交互形式小结</vt:lpstr>
      <vt:lpstr>PowerPoint 演示文稿</vt:lpstr>
      <vt:lpstr>信息处理模型 </vt:lpstr>
      <vt:lpstr>扩展的信息处理机模型 </vt:lpstr>
      <vt:lpstr>人脑中的记忆结构</vt:lpstr>
      <vt:lpstr>人类处理机模型</vt:lpstr>
      <vt:lpstr>PowerPoint 演示文稿</vt:lpstr>
      <vt:lpstr>PowerPoint 演示文稿</vt:lpstr>
      <vt:lpstr>认知心理学 </vt:lpstr>
      <vt:lpstr>格式塔（Gestalt）心理学 </vt:lpstr>
      <vt:lpstr>相近性原则 </vt:lpstr>
      <vt:lpstr> 相似性原则 </vt:lpstr>
      <vt:lpstr>PowerPoint 演示文稿</vt:lpstr>
      <vt:lpstr>连续性原则 </vt:lpstr>
      <vt:lpstr>完整和闭合性原则 </vt:lpstr>
      <vt:lpstr>对称性原则 </vt:lpstr>
      <vt:lpstr>前景&amp;背景</vt:lpstr>
      <vt:lpstr>格式塔心理学反例</vt:lpstr>
      <vt:lpstr>人的认知特性 </vt:lpstr>
      <vt:lpstr>STM测试</vt:lpstr>
      <vt:lpstr>游戏</vt:lpstr>
      <vt:lpstr>7±2理论 vs. 交互式系统设计 </vt:lpstr>
      <vt:lpstr>长时记忆</vt:lpstr>
      <vt:lpstr>PowerPoint 演示文稿</vt:lpstr>
      <vt:lpstr>视错觉</vt:lpstr>
      <vt:lpstr>视觉感知&amp;上下文</vt:lpstr>
      <vt:lpstr>提示：一只面向你的动物</vt:lpstr>
      <vt:lpstr>提示：它的头在左侧，能产奶</vt:lpstr>
      <vt:lpstr>期望对感知的影响</vt:lpstr>
      <vt:lpstr>字母顺序重要么？</vt:lpstr>
      <vt:lpstr>中文呢？</vt:lpstr>
      <vt:lpstr>PowerPoint 演示文稿</vt:lpstr>
      <vt:lpstr>文本输入设备 </vt:lpstr>
      <vt:lpstr>PowerPoint 演示文稿</vt:lpstr>
      <vt:lpstr>PowerPoint 演示文稿</vt:lpstr>
      <vt:lpstr>定位设备 </vt:lpstr>
      <vt:lpstr>PowerPoint 演示文稿</vt:lpstr>
      <vt:lpstr>PowerPoint 演示文稿</vt:lpstr>
      <vt:lpstr>图像输入设备 </vt:lpstr>
      <vt:lpstr>PowerPoint 演示文稿</vt:lpstr>
      <vt:lpstr>显示设备 </vt:lpstr>
      <vt:lpstr>液晶显示器 </vt:lpstr>
      <vt:lpstr>等离子体显示器 </vt:lpstr>
      <vt:lpstr>发光二极管 </vt:lpstr>
      <vt:lpstr>电子墨水 </vt:lpstr>
      <vt:lpstr>点字显示器 </vt:lpstr>
      <vt:lpstr> 虚拟环境下的交互设备 </vt:lpstr>
      <vt:lpstr>PowerPoint 演示文稿</vt:lpstr>
      <vt:lpstr>PowerPoint 演示文稿</vt:lpstr>
      <vt:lpstr>交互框架</vt:lpstr>
      <vt:lpstr>目标 vs. 意图</vt:lpstr>
      <vt:lpstr>EEC模型</vt:lpstr>
      <vt:lpstr>课堂练习</vt:lpstr>
      <vt:lpstr>执行隔阂 &amp; 评估隔阂</vt:lpstr>
      <vt:lpstr>扩展EEC模型</vt:lpstr>
      <vt:lpstr>不好的映射关系</vt:lpstr>
      <vt:lpstr>小结</vt:lpstr>
    </vt:vector>
  </TitlesOfParts>
  <Company>CUG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dc:title>
  <dc:creator>Eason</dc:creator>
  <cp:lastModifiedBy>eason</cp:lastModifiedBy>
  <cp:revision>365</cp:revision>
  <cp:lastPrinted>2022-02-23T09:12:32Z</cp:lastPrinted>
  <dcterms:created xsi:type="dcterms:W3CDTF">2022-02-23T09:12:32Z</dcterms:created>
  <dcterms:modified xsi:type="dcterms:W3CDTF">2022-02-23T09:12:32Z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1033-3.8.1.6116</vt:lpwstr>
  </property>
</Properties>
</file>